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57" r:id="rId3"/>
    <p:sldId id="259" r:id="rId4"/>
    <p:sldId id="424" r:id="rId5"/>
    <p:sldId id="425" r:id="rId6"/>
    <p:sldId id="389" r:id="rId7"/>
    <p:sldId id="344" r:id="rId8"/>
    <p:sldId id="345" r:id="rId9"/>
    <p:sldId id="390" r:id="rId10"/>
    <p:sldId id="380" r:id="rId11"/>
    <p:sldId id="381" r:id="rId12"/>
    <p:sldId id="406" r:id="rId13"/>
    <p:sldId id="359" r:id="rId14"/>
    <p:sldId id="353" r:id="rId15"/>
    <p:sldId id="354" r:id="rId16"/>
    <p:sldId id="355" r:id="rId17"/>
    <p:sldId id="356" r:id="rId18"/>
    <p:sldId id="357" r:id="rId19"/>
    <p:sldId id="262" r:id="rId20"/>
    <p:sldId id="426" r:id="rId21"/>
    <p:sldId id="428" r:id="rId22"/>
    <p:sldId id="430" r:id="rId23"/>
    <p:sldId id="268" r:id="rId24"/>
    <p:sldId id="392" r:id="rId25"/>
    <p:sldId id="289" r:id="rId26"/>
    <p:sldId id="408" r:id="rId27"/>
    <p:sldId id="409" r:id="rId28"/>
    <p:sldId id="410" r:id="rId29"/>
    <p:sldId id="411" r:id="rId30"/>
    <p:sldId id="397" r:id="rId31"/>
    <p:sldId id="442" r:id="rId32"/>
    <p:sldId id="443" r:id="rId33"/>
    <p:sldId id="417" r:id="rId34"/>
    <p:sldId id="371" r:id="rId35"/>
    <p:sldId id="414" r:id="rId36"/>
    <p:sldId id="444" r:id="rId37"/>
    <p:sldId id="419" r:id="rId38"/>
    <p:sldId id="372" r:id="rId39"/>
    <p:sldId id="413" r:id="rId40"/>
    <p:sldId id="313" r:id="rId41"/>
    <p:sldId id="456" r:id="rId42"/>
    <p:sldId id="457" r:id="rId43"/>
    <p:sldId id="263" r:id="rId44"/>
    <p:sldId id="295" r:id="rId45"/>
    <p:sldId id="264" r:id="rId46"/>
    <p:sldId id="452" r:id="rId47"/>
    <p:sldId id="286" r:id="rId48"/>
    <p:sldId id="287" r:id="rId49"/>
    <p:sldId id="453" r:id="rId50"/>
    <p:sldId id="288" r:id="rId51"/>
    <p:sldId id="454" r:id="rId52"/>
    <p:sldId id="290" r:id="rId53"/>
    <p:sldId id="270" r:id="rId54"/>
    <p:sldId id="420" r:id="rId55"/>
    <p:sldId id="373" r:id="rId56"/>
    <p:sldId id="415" r:id="rId57"/>
    <p:sldId id="416" r:id="rId58"/>
    <p:sldId id="336" r:id="rId59"/>
    <p:sldId id="458" r:id="rId60"/>
    <p:sldId id="447" r:id="rId61"/>
    <p:sldId id="337" r:id="rId62"/>
    <p:sldId id="449" r:id="rId63"/>
    <p:sldId id="339" r:id="rId64"/>
    <p:sldId id="322" r:id="rId65"/>
    <p:sldId id="451" r:id="rId66"/>
    <p:sldId id="462" r:id="rId67"/>
    <p:sldId id="463" r:id="rId68"/>
    <p:sldId id="464" r:id="rId69"/>
    <p:sldId id="393" r:id="rId70"/>
    <p:sldId id="308" r:id="rId71"/>
    <p:sldId id="440" r:id="rId72"/>
    <p:sldId id="441" r:id="rId73"/>
    <p:sldId id="376" r:id="rId74"/>
    <p:sldId id="465" r:id="rId75"/>
    <p:sldId id="466" r:id="rId76"/>
    <p:sldId id="421" r:id="rId77"/>
    <p:sldId id="402" r:id="rId78"/>
    <p:sldId id="327" r:id="rId79"/>
    <p:sldId id="467" r:id="rId80"/>
    <p:sldId id="468" r:id="rId81"/>
    <p:sldId id="469" r:id="rId82"/>
    <p:sldId id="328" r:id="rId83"/>
    <p:sldId id="379" r:id="rId84"/>
    <p:sldId id="401" r:id="rId85"/>
    <p:sldId id="470" r:id="rId86"/>
    <p:sldId id="471" r:id="rId87"/>
  </p:sldIdLst>
  <p:sldSz cx="9144000" cy="6858000" type="screen4x3"/>
  <p:notesSz cx="6858000" cy="9144000"/>
  <p:defaultTextStyle>
    <a:defPPr>
      <a:defRPr lang="es-G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>
          <p15:clr>
            <a:srgbClr val="A4A3A4"/>
          </p15:clr>
        </p15:guide>
        <p15:guide id="2" orient="horz" pos="1162">
          <p15:clr>
            <a:srgbClr val="A4A3A4"/>
          </p15:clr>
        </p15:guide>
        <p15:guide id="3" pos="5148">
          <p15:clr>
            <a:srgbClr val="A4A3A4"/>
          </p15:clr>
        </p15:guide>
        <p15:guide id="4" pos="5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0" autoAdjust="0"/>
    <p:restoredTop sz="95118" autoAdjust="0"/>
  </p:normalViewPr>
  <p:slideViewPr>
    <p:cSldViewPr>
      <p:cViewPr varScale="1">
        <p:scale>
          <a:sx n="58" d="100"/>
          <a:sy n="58" d="100"/>
        </p:scale>
        <p:origin x="1158" y="72"/>
      </p:cViewPr>
      <p:guideLst>
        <p:guide orient="horz" pos="1117"/>
        <p:guide orient="horz" pos="1162"/>
        <p:guide pos="5148"/>
        <p:guide pos="567"/>
      </p:guideLst>
    </p:cSldViewPr>
  </p:slideViewPr>
  <p:outlineViewPr>
    <p:cViewPr>
      <p:scale>
        <a:sx n="33" d="100"/>
        <a:sy n="33" d="100"/>
      </p:scale>
      <p:origin x="0" y="-28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6FB3E67B-1489-4578-9F3A-80F4B198E9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9E9767F-4A5E-4592-AB51-6ABE1E620DC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15EA446-833F-45B7-9821-88E769F4FD78}" type="datetimeFigureOut">
              <a:rPr lang="es-GT"/>
              <a:pPr>
                <a:defRPr/>
              </a:pPr>
              <a:t>10/09/2018</a:t>
            </a:fld>
            <a:endParaRPr lang="es-GT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F2FEAD2A-6F1C-499B-AD87-F1819D83F8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GT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12825F9C-EDC0-4D80-943A-AB4F73591A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Editar los estilos de texto del patrón
Segundo nivel
Tercer nivel
Cuarto nivel
Quinto nivel</a:t>
            </a:r>
            <a:endParaRPr lang="es-GT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FCD7FB-8D8B-44AB-B631-0593197723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4EE730-7044-45ED-97E7-E6A1E1C3C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9957F0-8449-490D-A2EF-4B419341D81C}" type="slidenum">
              <a:rPr lang="es-GT" altLang="en-US"/>
              <a:pPr/>
              <a:t>‹Nº›</a:t>
            </a:fld>
            <a:endParaRPr lang="es-GT" altLang="en-US"/>
          </a:p>
        </p:txBody>
      </p:sp>
    </p:spTree>
    <p:extLst>
      <p:ext uri="{BB962C8B-B14F-4D97-AF65-F5344CB8AC3E}">
        <p14:creationId xmlns:p14="http://schemas.microsoft.com/office/powerpoint/2010/main" val="15258892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Marcador de imagen de diapositiva 1">
            <a:extLst>
              <a:ext uri="{FF2B5EF4-FFF2-40B4-BE49-F238E27FC236}">
                <a16:creationId xmlns:a16="http://schemas.microsoft.com/office/drawing/2014/main" id="{D1A5973F-08B1-43DE-BFFA-CEF07B2FDC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Marcador de notas 2">
            <a:extLst>
              <a:ext uri="{FF2B5EF4-FFF2-40B4-BE49-F238E27FC236}">
                <a16:creationId xmlns:a16="http://schemas.microsoft.com/office/drawing/2014/main" id="{75BB9F49-21D2-4BF9-83A1-F4A9353E6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altLang="es-GT"/>
          </a:p>
        </p:txBody>
      </p:sp>
      <p:sp>
        <p:nvSpPr>
          <p:cNvPr id="91140" name="Marcador de número de diapositiva 3">
            <a:extLst>
              <a:ext uri="{FF2B5EF4-FFF2-40B4-BE49-F238E27FC236}">
                <a16:creationId xmlns:a16="http://schemas.microsoft.com/office/drawing/2014/main" id="{D7A04C69-607A-44DC-A0D7-27F00D7D6B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6B75389-906A-4212-8CE3-22C2E91CD00A}" type="slidenum">
              <a:rPr lang="es-GT" altLang="es-GT"/>
              <a:pPr/>
              <a:t>26</a:t>
            </a:fld>
            <a:endParaRPr lang="es-GT" altLang="es-G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Marcador de imagen de diapositiva 1">
            <a:extLst>
              <a:ext uri="{FF2B5EF4-FFF2-40B4-BE49-F238E27FC236}">
                <a16:creationId xmlns:a16="http://schemas.microsoft.com/office/drawing/2014/main" id="{E0BCC23E-B063-4225-BAF4-B8BCF8A8C3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Marcador de notas 2">
            <a:extLst>
              <a:ext uri="{FF2B5EF4-FFF2-40B4-BE49-F238E27FC236}">
                <a16:creationId xmlns:a16="http://schemas.microsoft.com/office/drawing/2014/main" id="{6F117D5A-4038-4A31-AF8E-3D2DC2D9B2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altLang="es-GT"/>
          </a:p>
        </p:txBody>
      </p:sp>
      <p:sp>
        <p:nvSpPr>
          <p:cNvPr id="100356" name="Marcador de número de diapositiva 3">
            <a:extLst>
              <a:ext uri="{FF2B5EF4-FFF2-40B4-BE49-F238E27FC236}">
                <a16:creationId xmlns:a16="http://schemas.microsoft.com/office/drawing/2014/main" id="{646184C2-1833-4A7A-9CD8-391A7FEB1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FD84C8D-A818-4CE6-8A23-439F61E84525}" type="slidenum">
              <a:rPr lang="es-GT" altLang="es-GT"/>
              <a:pPr/>
              <a:t>61</a:t>
            </a:fld>
            <a:endParaRPr lang="es-GT" altLang="es-G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Marcador de imagen de diapositiva 1">
            <a:extLst>
              <a:ext uri="{FF2B5EF4-FFF2-40B4-BE49-F238E27FC236}">
                <a16:creationId xmlns:a16="http://schemas.microsoft.com/office/drawing/2014/main" id="{A59E942D-E8FB-4C14-95C6-C63E7EF32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Marcador de notas 2">
            <a:extLst>
              <a:ext uri="{FF2B5EF4-FFF2-40B4-BE49-F238E27FC236}">
                <a16:creationId xmlns:a16="http://schemas.microsoft.com/office/drawing/2014/main" id="{28F48A8A-A73F-4B1F-9972-B2B642501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altLang="es-GT"/>
          </a:p>
        </p:txBody>
      </p:sp>
      <p:sp>
        <p:nvSpPr>
          <p:cNvPr id="101380" name="Marcador de número de diapositiva 3">
            <a:extLst>
              <a:ext uri="{FF2B5EF4-FFF2-40B4-BE49-F238E27FC236}">
                <a16:creationId xmlns:a16="http://schemas.microsoft.com/office/drawing/2014/main" id="{08CB9090-0107-4B64-B0E3-E8806FD374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6DD27C0-F579-48B8-8E85-EEA929036080}" type="slidenum">
              <a:rPr lang="es-GT" altLang="es-GT"/>
              <a:pPr/>
              <a:t>62</a:t>
            </a:fld>
            <a:endParaRPr lang="es-GT" altLang="es-G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Marcador de imagen de diapositiva 1">
            <a:extLst>
              <a:ext uri="{FF2B5EF4-FFF2-40B4-BE49-F238E27FC236}">
                <a16:creationId xmlns:a16="http://schemas.microsoft.com/office/drawing/2014/main" id="{E6B23112-3AC2-497C-9108-4404C4AA9F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Marcador de notas 2">
            <a:extLst>
              <a:ext uri="{FF2B5EF4-FFF2-40B4-BE49-F238E27FC236}">
                <a16:creationId xmlns:a16="http://schemas.microsoft.com/office/drawing/2014/main" id="{9C832889-C450-49A1-A2DB-44A41AF8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altLang="es-GT"/>
          </a:p>
        </p:txBody>
      </p:sp>
      <p:sp>
        <p:nvSpPr>
          <p:cNvPr id="102404" name="Marcador de número de diapositiva 3">
            <a:extLst>
              <a:ext uri="{FF2B5EF4-FFF2-40B4-BE49-F238E27FC236}">
                <a16:creationId xmlns:a16="http://schemas.microsoft.com/office/drawing/2014/main" id="{FB1AAC55-54F2-44A8-94F5-613BB4690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A9CD474-FD32-4E55-A5B6-670BB88FD74F}" type="slidenum">
              <a:rPr lang="es-GT" altLang="es-GT"/>
              <a:pPr/>
              <a:t>63</a:t>
            </a:fld>
            <a:endParaRPr lang="es-GT" altLang="es-G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Marcador de imagen de diapositiva 1">
            <a:extLst>
              <a:ext uri="{FF2B5EF4-FFF2-40B4-BE49-F238E27FC236}">
                <a16:creationId xmlns:a16="http://schemas.microsoft.com/office/drawing/2014/main" id="{FEB0D9E9-AECF-44D7-AA75-A0BB2536EC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Marcador de notas 2">
            <a:extLst>
              <a:ext uri="{FF2B5EF4-FFF2-40B4-BE49-F238E27FC236}">
                <a16:creationId xmlns:a16="http://schemas.microsoft.com/office/drawing/2014/main" id="{489942BD-0D53-4DA4-A8BC-ED97C0B19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altLang="es-GT"/>
          </a:p>
        </p:txBody>
      </p:sp>
      <p:sp>
        <p:nvSpPr>
          <p:cNvPr id="103428" name="Marcador de número de diapositiva 3">
            <a:extLst>
              <a:ext uri="{FF2B5EF4-FFF2-40B4-BE49-F238E27FC236}">
                <a16:creationId xmlns:a16="http://schemas.microsoft.com/office/drawing/2014/main" id="{1B12DEC4-5DC5-408C-9C9B-A20CABAB5A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DA991F3-DD4A-4B59-B5C7-3985B421F7CB}" type="slidenum">
              <a:rPr lang="es-GT" altLang="es-GT"/>
              <a:pPr/>
              <a:t>64</a:t>
            </a:fld>
            <a:endParaRPr lang="es-GT" altLang="es-G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Marcador de imagen de diapositiva 1">
            <a:extLst>
              <a:ext uri="{FF2B5EF4-FFF2-40B4-BE49-F238E27FC236}">
                <a16:creationId xmlns:a16="http://schemas.microsoft.com/office/drawing/2014/main" id="{3428C8F2-A850-4F46-A13B-C93D7B8FB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Marcador de notas 2">
            <a:extLst>
              <a:ext uri="{FF2B5EF4-FFF2-40B4-BE49-F238E27FC236}">
                <a16:creationId xmlns:a16="http://schemas.microsoft.com/office/drawing/2014/main" id="{B98DD608-A459-437E-891E-701F78A96A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altLang="es-GT"/>
          </a:p>
        </p:txBody>
      </p:sp>
      <p:sp>
        <p:nvSpPr>
          <p:cNvPr id="92164" name="Marcador de número de diapositiva 3">
            <a:extLst>
              <a:ext uri="{FF2B5EF4-FFF2-40B4-BE49-F238E27FC236}">
                <a16:creationId xmlns:a16="http://schemas.microsoft.com/office/drawing/2014/main" id="{5F7E406F-BECA-4B2B-8102-C98F5AC7B5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BCFDF24-7BC9-4790-8E38-4216C1BBEE07}" type="slidenum">
              <a:rPr lang="es-GT" altLang="es-GT"/>
              <a:pPr/>
              <a:t>28</a:t>
            </a:fld>
            <a:endParaRPr lang="es-GT" altLang="es-G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Marcador de imagen de diapositiva 1">
            <a:extLst>
              <a:ext uri="{FF2B5EF4-FFF2-40B4-BE49-F238E27FC236}">
                <a16:creationId xmlns:a16="http://schemas.microsoft.com/office/drawing/2014/main" id="{4A156B1F-F6D8-4A13-A15B-FA0C382C72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Marcador de notas 2">
            <a:extLst>
              <a:ext uri="{FF2B5EF4-FFF2-40B4-BE49-F238E27FC236}">
                <a16:creationId xmlns:a16="http://schemas.microsoft.com/office/drawing/2014/main" id="{D9E94AA7-0E1B-4384-BB45-EEFB304A20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GT" altLang="es-GT"/>
          </a:p>
        </p:txBody>
      </p:sp>
      <p:sp>
        <p:nvSpPr>
          <p:cNvPr id="93188" name="Marcador de número de diapositiva 3">
            <a:extLst>
              <a:ext uri="{FF2B5EF4-FFF2-40B4-BE49-F238E27FC236}">
                <a16:creationId xmlns:a16="http://schemas.microsoft.com/office/drawing/2014/main" id="{B2E2C3A9-D988-49F4-B65B-8B110A0CDA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6E5DA2E-50D3-4F78-8418-4D8BE5731113}" type="slidenum">
              <a:rPr lang="es-GT" altLang="es-GT"/>
              <a:pPr/>
              <a:t>39</a:t>
            </a:fld>
            <a:endParaRPr lang="es-GT" altLang="es-G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>
            <a:extLst>
              <a:ext uri="{FF2B5EF4-FFF2-40B4-BE49-F238E27FC236}">
                <a16:creationId xmlns:a16="http://schemas.microsoft.com/office/drawing/2014/main" id="{A64437EF-0076-41F1-B8B2-FAF1E2F33A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>
            <a:extLst>
              <a:ext uri="{FF2B5EF4-FFF2-40B4-BE49-F238E27FC236}">
                <a16:creationId xmlns:a16="http://schemas.microsoft.com/office/drawing/2014/main" id="{CF5845D8-DBE2-41E3-8A82-6AE8DD1B68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altLang="es-GT"/>
          </a:p>
        </p:txBody>
      </p:sp>
      <p:sp>
        <p:nvSpPr>
          <p:cNvPr id="94212" name="Marcador de número de diapositiva 3">
            <a:extLst>
              <a:ext uri="{FF2B5EF4-FFF2-40B4-BE49-F238E27FC236}">
                <a16:creationId xmlns:a16="http://schemas.microsoft.com/office/drawing/2014/main" id="{E58D67CD-FA0E-4830-8F59-64CE3438B0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4689EFF-FD9F-48CA-96DF-E04D8B2AACA6}" type="slidenum">
              <a:rPr lang="es-GT" altLang="es-GT"/>
              <a:pPr/>
              <a:t>54</a:t>
            </a:fld>
            <a:endParaRPr lang="es-GT" altLang="es-G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Marcador de imagen de diapositiva 1">
            <a:extLst>
              <a:ext uri="{FF2B5EF4-FFF2-40B4-BE49-F238E27FC236}">
                <a16:creationId xmlns:a16="http://schemas.microsoft.com/office/drawing/2014/main" id="{B42A9ADE-5B4E-4086-A11D-BA0FDA4F8B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Marcador de notas 2">
            <a:extLst>
              <a:ext uri="{FF2B5EF4-FFF2-40B4-BE49-F238E27FC236}">
                <a16:creationId xmlns:a16="http://schemas.microsoft.com/office/drawing/2014/main" id="{A55E420B-3036-4F88-92C2-345C399DF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altLang="es-GT"/>
          </a:p>
        </p:txBody>
      </p:sp>
      <p:sp>
        <p:nvSpPr>
          <p:cNvPr id="95236" name="Marcador de número de diapositiva 3">
            <a:extLst>
              <a:ext uri="{FF2B5EF4-FFF2-40B4-BE49-F238E27FC236}">
                <a16:creationId xmlns:a16="http://schemas.microsoft.com/office/drawing/2014/main" id="{13668F2D-4197-4C44-B3B6-F51A62D13D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38054E8-DA92-46D4-953C-F263C321F88C}" type="slidenum">
              <a:rPr lang="es-GT" altLang="es-GT"/>
              <a:pPr/>
              <a:t>55</a:t>
            </a:fld>
            <a:endParaRPr lang="es-GT" altLang="es-G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Marcador de imagen de diapositiva 1">
            <a:extLst>
              <a:ext uri="{FF2B5EF4-FFF2-40B4-BE49-F238E27FC236}">
                <a16:creationId xmlns:a16="http://schemas.microsoft.com/office/drawing/2014/main" id="{D7F3045B-5139-44F7-BE2D-EFD960D206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Marcador de notas 2">
            <a:extLst>
              <a:ext uri="{FF2B5EF4-FFF2-40B4-BE49-F238E27FC236}">
                <a16:creationId xmlns:a16="http://schemas.microsoft.com/office/drawing/2014/main" id="{B1E12057-BDF7-45D0-8BFD-D86FFD6AF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altLang="es-GT"/>
          </a:p>
        </p:txBody>
      </p:sp>
      <p:sp>
        <p:nvSpPr>
          <p:cNvPr id="96260" name="Marcador de número de diapositiva 3">
            <a:extLst>
              <a:ext uri="{FF2B5EF4-FFF2-40B4-BE49-F238E27FC236}">
                <a16:creationId xmlns:a16="http://schemas.microsoft.com/office/drawing/2014/main" id="{1CF50A10-976A-438E-8C4E-4EECF7C35C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8FA9E1E-0B57-4F2A-BD98-FCD14B8E3E1B}" type="slidenum">
              <a:rPr lang="es-GT" altLang="es-GT"/>
              <a:pPr/>
              <a:t>56</a:t>
            </a:fld>
            <a:endParaRPr lang="es-GT" altLang="es-G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Marcador de imagen de diapositiva 1">
            <a:extLst>
              <a:ext uri="{FF2B5EF4-FFF2-40B4-BE49-F238E27FC236}">
                <a16:creationId xmlns:a16="http://schemas.microsoft.com/office/drawing/2014/main" id="{90A5A465-09B4-4CBE-BA24-67CF682AF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Marcador de notas 2">
            <a:extLst>
              <a:ext uri="{FF2B5EF4-FFF2-40B4-BE49-F238E27FC236}">
                <a16:creationId xmlns:a16="http://schemas.microsoft.com/office/drawing/2014/main" id="{56C1BE15-FB85-4C50-9C91-8C9054CDF6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altLang="es-GT"/>
          </a:p>
        </p:txBody>
      </p:sp>
      <p:sp>
        <p:nvSpPr>
          <p:cNvPr id="97284" name="Marcador de número de diapositiva 3">
            <a:extLst>
              <a:ext uri="{FF2B5EF4-FFF2-40B4-BE49-F238E27FC236}">
                <a16:creationId xmlns:a16="http://schemas.microsoft.com/office/drawing/2014/main" id="{2DE01A0F-1D96-403B-BC3F-81E5BCBA34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D5E9B57-0F9A-4B97-9D67-B75E0C7E41A3}" type="slidenum">
              <a:rPr lang="es-GT" altLang="es-GT"/>
              <a:pPr/>
              <a:t>57</a:t>
            </a:fld>
            <a:endParaRPr lang="es-GT" altLang="es-G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Marcador de imagen de diapositiva 1">
            <a:extLst>
              <a:ext uri="{FF2B5EF4-FFF2-40B4-BE49-F238E27FC236}">
                <a16:creationId xmlns:a16="http://schemas.microsoft.com/office/drawing/2014/main" id="{80383C3C-380F-4911-8695-340FD4EBF5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Marcador de notas 2">
            <a:extLst>
              <a:ext uri="{FF2B5EF4-FFF2-40B4-BE49-F238E27FC236}">
                <a16:creationId xmlns:a16="http://schemas.microsoft.com/office/drawing/2014/main" id="{73B0602B-771C-4744-B9E9-373734A9CA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altLang="es-GT"/>
          </a:p>
        </p:txBody>
      </p:sp>
      <p:sp>
        <p:nvSpPr>
          <p:cNvPr id="98308" name="Marcador de número de diapositiva 3">
            <a:extLst>
              <a:ext uri="{FF2B5EF4-FFF2-40B4-BE49-F238E27FC236}">
                <a16:creationId xmlns:a16="http://schemas.microsoft.com/office/drawing/2014/main" id="{256B175F-C936-409D-88C7-EEAA46AE0A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5391070-7C85-4BC6-8AA9-724608ABE031}" type="slidenum">
              <a:rPr lang="es-GT" altLang="es-GT"/>
              <a:pPr/>
              <a:t>58</a:t>
            </a:fld>
            <a:endParaRPr lang="es-GT" altLang="es-G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Marcador de imagen de diapositiva 1">
            <a:extLst>
              <a:ext uri="{FF2B5EF4-FFF2-40B4-BE49-F238E27FC236}">
                <a16:creationId xmlns:a16="http://schemas.microsoft.com/office/drawing/2014/main" id="{3B57F3FB-260B-4333-A8B7-DF8D9993F0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Marcador de notas 2">
            <a:extLst>
              <a:ext uri="{FF2B5EF4-FFF2-40B4-BE49-F238E27FC236}">
                <a16:creationId xmlns:a16="http://schemas.microsoft.com/office/drawing/2014/main" id="{423CD765-775E-4CB6-A06F-922CAB420F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altLang="es-GT"/>
          </a:p>
        </p:txBody>
      </p:sp>
      <p:sp>
        <p:nvSpPr>
          <p:cNvPr id="99332" name="Marcador de número de diapositiva 3">
            <a:extLst>
              <a:ext uri="{FF2B5EF4-FFF2-40B4-BE49-F238E27FC236}">
                <a16:creationId xmlns:a16="http://schemas.microsoft.com/office/drawing/2014/main" id="{63A3155F-017B-4EE3-9669-6CE9F0B366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A2D75AB-D9BB-4B05-AEB0-376044E147BD}" type="slidenum">
              <a:rPr lang="es-GT" altLang="es-GT"/>
              <a:pPr/>
              <a:t>60</a:t>
            </a:fld>
            <a:endParaRPr lang="es-GT" altLang="es-G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5B94916-2694-4C68-81B6-EE4432F21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243E-D6C0-4CFF-9CB7-B04DCD6E2623}" type="datetimeFigureOut">
              <a:rPr lang="es-GT"/>
              <a:pPr>
                <a:defRPr/>
              </a:pPr>
              <a:t>10/09/2018</a:t>
            </a:fld>
            <a:endParaRPr lang="es-GT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5A964128-1294-4611-B395-5A248BB34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0331A1A-E046-4B1A-9259-6E363BEF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ED959-4821-4F92-B104-5FE20E6CE228}" type="slidenum">
              <a:rPr lang="es-GT" altLang="en-US"/>
              <a:pPr/>
              <a:t>‹Nº›</a:t>
            </a:fld>
            <a:endParaRPr lang="es-GT" altLang="en-US"/>
          </a:p>
        </p:txBody>
      </p:sp>
    </p:spTree>
    <p:extLst>
      <p:ext uri="{BB962C8B-B14F-4D97-AF65-F5344CB8AC3E}">
        <p14:creationId xmlns:p14="http://schemas.microsoft.com/office/powerpoint/2010/main" val="260384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378AEC28-91C2-497B-86E7-B9A45CBC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FD9A8-95B2-4B11-A3C8-AF78821D1FBB}" type="datetimeFigureOut">
              <a:rPr lang="es-GT"/>
              <a:pPr>
                <a:defRPr/>
              </a:pPr>
              <a:t>10/09/2018</a:t>
            </a:fld>
            <a:endParaRPr lang="es-GT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8B16639-804A-47F4-BA20-4FDD0688F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E9ECB500-1AFF-447B-8337-D3BF61DD4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616CAA-9D3A-4317-978A-8AEC43906D19}" type="slidenum">
              <a:rPr lang="es-GT" altLang="en-US"/>
              <a:pPr/>
              <a:t>‹Nº›</a:t>
            </a:fld>
            <a:endParaRPr lang="es-GT" altLang="en-US"/>
          </a:p>
        </p:txBody>
      </p:sp>
    </p:spTree>
    <p:extLst>
      <p:ext uri="{BB962C8B-B14F-4D97-AF65-F5344CB8AC3E}">
        <p14:creationId xmlns:p14="http://schemas.microsoft.com/office/powerpoint/2010/main" val="202986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2533DBB-4693-48D2-958B-E47623A9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79A5B-7D5D-45FD-8717-E93D5DECA626}" type="datetimeFigureOut">
              <a:rPr lang="es-GT"/>
              <a:pPr>
                <a:defRPr/>
              </a:pPr>
              <a:t>10/09/2018</a:t>
            </a:fld>
            <a:endParaRPr lang="es-GT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7054212-C024-47AC-9895-A802F94A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3C7D529-C4E7-446B-B93C-2F4470B48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FA624-D874-4C39-9A35-48FADB7CC05C}" type="slidenum">
              <a:rPr lang="es-GT" altLang="en-US"/>
              <a:pPr/>
              <a:t>‹Nº›</a:t>
            </a:fld>
            <a:endParaRPr lang="es-GT" altLang="en-US"/>
          </a:p>
        </p:txBody>
      </p:sp>
    </p:spTree>
    <p:extLst>
      <p:ext uri="{BB962C8B-B14F-4D97-AF65-F5344CB8AC3E}">
        <p14:creationId xmlns:p14="http://schemas.microsoft.com/office/powerpoint/2010/main" val="4151722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B3E6D56-3E23-4B54-8B74-CF07B444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5FB5D-0E51-4B34-9140-BA79CAC65C34}" type="datetimeFigureOut">
              <a:rPr lang="es-GT"/>
              <a:pPr>
                <a:defRPr/>
              </a:pPr>
              <a:t>10/09/2018</a:t>
            </a:fld>
            <a:endParaRPr lang="es-GT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C57B9F5-8C5C-4453-9997-7DD6858F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C715698-C571-4ECA-96B7-6E7934FA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0DAE2-59AB-42BF-9663-85CBF0DB9C4D}" type="slidenum">
              <a:rPr lang="es-GT" altLang="en-US"/>
              <a:pPr/>
              <a:t>‹Nº›</a:t>
            </a:fld>
            <a:endParaRPr lang="es-GT" altLang="en-US"/>
          </a:p>
        </p:txBody>
      </p:sp>
    </p:spTree>
    <p:extLst>
      <p:ext uri="{BB962C8B-B14F-4D97-AF65-F5344CB8AC3E}">
        <p14:creationId xmlns:p14="http://schemas.microsoft.com/office/powerpoint/2010/main" val="3901250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83BFD54-9EBD-4847-8335-47AAF9B1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5D316-797A-475E-9977-3F23FCC12EE2}" type="datetimeFigureOut">
              <a:rPr lang="es-GT"/>
              <a:pPr>
                <a:defRPr/>
              </a:pPr>
              <a:t>10/09/2018</a:t>
            </a:fld>
            <a:endParaRPr lang="es-GT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D07CD52E-30E8-42B6-8949-6662287F8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31EE36-5D5F-48BA-A389-1681D3D6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9F93B-3B8B-4B31-8CA6-9FCB1D92DA65}" type="slidenum">
              <a:rPr lang="es-GT" altLang="en-US"/>
              <a:pPr/>
              <a:t>‹Nº›</a:t>
            </a:fld>
            <a:endParaRPr lang="es-GT" altLang="en-US"/>
          </a:p>
        </p:txBody>
      </p:sp>
    </p:spTree>
    <p:extLst>
      <p:ext uri="{BB962C8B-B14F-4D97-AF65-F5344CB8AC3E}">
        <p14:creationId xmlns:p14="http://schemas.microsoft.com/office/powerpoint/2010/main" val="134391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EFB3F588-6061-40A1-B99E-D5BD14A9F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FF5DD-30B9-4CD6-8B04-671A85F26290}" type="datetimeFigureOut">
              <a:rPr lang="es-GT"/>
              <a:pPr>
                <a:defRPr/>
              </a:pPr>
              <a:t>10/09/2018</a:t>
            </a:fld>
            <a:endParaRPr lang="es-GT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DE6DD93D-ABC3-4B5E-8BB7-1091D2E4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A3623E72-0559-4315-81AE-52CE734E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1278C-08EB-4212-83D5-1227227F8BD8}" type="slidenum">
              <a:rPr lang="es-GT" altLang="en-US"/>
              <a:pPr/>
              <a:t>‹Nº›</a:t>
            </a:fld>
            <a:endParaRPr lang="es-GT" altLang="en-US"/>
          </a:p>
        </p:txBody>
      </p:sp>
    </p:spTree>
    <p:extLst>
      <p:ext uri="{BB962C8B-B14F-4D97-AF65-F5344CB8AC3E}">
        <p14:creationId xmlns:p14="http://schemas.microsoft.com/office/powerpoint/2010/main" val="1525456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1EB519F7-C743-46B1-8418-DAA8244A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EB50D-954F-48A5-8871-174DEE0BFA2A}" type="datetimeFigureOut">
              <a:rPr lang="es-GT"/>
              <a:pPr>
                <a:defRPr/>
              </a:pPr>
              <a:t>10/09/2018</a:t>
            </a:fld>
            <a:endParaRPr lang="es-GT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99CB3894-4CE3-447F-990E-E4A94B9E3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E092105D-1AFA-4C2A-A222-CD7978A0B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0BFDD-3D2C-4E6C-A5B5-1770419C0E67}" type="slidenum">
              <a:rPr lang="es-GT" altLang="en-US"/>
              <a:pPr/>
              <a:t>‹Nº›</a:t>
            </a:fld>
            <a:endParaRPr lang="es-GT" altLang="en-US"/>
          </a:p>
        </p:txBody>
      </p:sp>
    </p:spTree>
    <p:extLst>
      <p:ext uri="{BB962C8B-B14F-4D97-AF65-F5344CB8AC3E}">
        <p14:creationId xmlns:p14="http://schemas.microsoft.com/office/powerpoint/2010/main" val="2166810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8A0E5824-946B-40E9-BEB4-3A6A48F0B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2E76A-4F03-40AD-9A89-8303D5545BBE}" type="datetimeFigureOut">
              <a:rPr lang="es-GT"/>
              <a:pPr>
                <a:defRPr/>
              </a:pPr>
              <a:t>10/09/2018</a:t>
            </a:fld>
            <a:endParaRPr lang="es-GT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724CCA78-6CE2-4228-BC35-3D50A529D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969C2020-2A5F-4ED4-9A42-1926D686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C909C-0B8F-473C-AD33-A2A368AB6692}" type="slidenum">
              <a:rPr lang="es-GT" altLang="en-US"/>
              <a:pPr/>
              <a:t>‹Nº›</a:t>
            </a:fld>
            <a:endParaRPr lang="es-GT" altLang="en-US"/>
          </a:p>
        </p:txBody>
      </p:sp>
    </p:spTree>
    <p:extLst>
      <p:ext uri="{BB962C8B-B14F-4D97-AF65-F5344CB8AC3E}">
        <p14:creationId xmlns:p14="http://schemas.microsoft.com/office/powerpoint/2010/main" val="394781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BF8CD4C1-F7DB-4F59-8665-88E28844B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F9CE5-77DB-438D-BF55-5088B35CA567}" type="datetimeFigureOut">
              <a:rPr lang="es-GT"/>
              <a:pPr>
                <a:defRPr/>
              </a:pPr>
              <a:t>10/09/2018</a:t>
            </a:fld>
            <a:endParaRPr lang="es-GT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B6FAA417-CD75-4ACB-ADDA-020589C2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1C40BC40-0B8B-4761-9BAF-0246EFE38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4C509-215F-400C-AF88-B3EAF772B581}" type="slidenum">
              <a:rPr lang="es-GT" altLang="en-US"/>
              <a:pPr/>
              <a:t>‹Nº›</a:t>
            </a:fld>
            <a:endParaRPr lang="es-GT" altLang="en-US"/>
          </a:p>
        </p:txBody>
      </p:sp>
    </p:spTree>
    <p:extLst>
      <p:ext uri="{BB962C8B-B14F-4D97-AF65-F5344CB8AC3E}">
        <p14:creationId xmlns:p14="http://schemas.microsoft.com/office/powerpoint/2010/main" val="1990962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8966F5E1-AFA5-4466-A5A6-4FC45DFEE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51313-BF9D-4EB1-918D-89A3DA240F82}" type="datetimeFigureOut">
              <a:rPr lang="es-GT"/>
              <a:pPr>
                <a:defRPr/>
              </a:pPr>
              <a:t>10/09/2018</a:t>
            </a:fld>
            <a:endParaRPr lang="es-GT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38A0C05-B9CD-44DD-84B5-06848FCA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D919429D-06BE-4240-B6D7-D31C63F71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A3428-8A49-4CD2-9504-09B45B03A338}" type="slidenum">
              <a:rPr lang="es-GT" altLang="en-US"/>
              <a:pPr/>
              <a:t>‹Nº›</a:t>
            </a:fld>
            <a:endParaRPr lang="es-GT" altLang="en-US"/>
          </a:p>
        </p:txBody>
      </p:sp>
    </p:spTree>
    <p:extLst>
      <p:ext uri="{BB962C8B-B14F-4D97-AF65-F5344CB8AC3E}">
        <p14:creationId xmlns:p14="http://schemas.microsoft.com/office/powerpoint/2010/main" val="158839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GT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C26F0729-DCF2-4833-BBCC-14E33F33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6A0AE-7EB1-41C4-9273-D6D703728A0D}" type="datetimeFigureOut">
              <a:rPr lang="es-GT"/>
              <a:pPr>
                <a:defRPr/>
              </a:pPr>
              <a:t>10/09/2018</a:t>
            </a:fld>
            <a:endParaRPr lang="es-GT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6254F3A9-0969-490C-A9A4-A7ECBD8F7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F4167A29-1F6E-44E0-BE8D-2910B83B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D2635-A4D3-4540-8DBC-5FB564094C9A}" type="slidenum">
              <a:rPr lang="es-GT" altLang="en-US"/>
              <a:pPr/>
              <a:t>‹Nº›</a:t>
            </a:fld>
            <a:endParaRPr lang="es-GT" altLang="en-US"/>
          </a:p>
        </p:txBody>
      </p:sp>
    </p:spTree>
    <p:extLst>
      <p:ext uri="{BB962C8B-B14F-4D97-AF65-F5344CB8AC3E}">
        <p14:creationId xmlns:p14="http://schemas.microsoft.com/office/powerpoint/2010/main" val="4099292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6C06B9FF-BE83-4D57-994A-3595AE1DE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/>
              <a:t>Haga clic para modificar el estilo de título del patrón</a:t>
            </a:r>
            <a:endParaRPr lang="es-GT" altLang="es-GT"/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1E2C6453-B45D-4C19-81E4-718C7429E3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GT"/>
              <a:t>Haga clic para modificar el estilo de texto del patrón</a:t>
            </a:r>
          </a:p>
          <a:p>
            <a:pPr lvl="1"/>
            <a:r>
              <a:rPr lang="es-ES" altLang="es-GT"/>
              <a:t>Segundo nivel</a:t>
            </a:r>
          </a:p>
          <a:p>
            <a:pPr lvl="2"/>
            <a:r>
              <a:rPr lang="es-ES" altLang="es-GT"/>
              <a:t>Tercer nivel</a:t>
            </a:r>
          </a:p>
          <a:p>
            <a:pPr lvl="3"/>
            <a:r>
              <a:rPr lang="es-ES" altLang="es-GT"/>
              <a:t>Cuarto nivel</a:t>
            </a:r>
          </a:p>
          <a:p>
            <a:pPr lvl="4"/>
            <a:r>
              <a:rPr lang="es-ES" altLang="es-GT"/>
              <a:t>Quinto nivel</a:t>
            </a:r>
            <a:endParaRPr lang="es-GT" altLang="es-GT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D2F6F35-1872-4EB9-BC0A-7C8B7D016D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92A320-0519-4349-8DC8-37251FDC777F}" type="datetimeFigureOut">
              <a:rPr lang="es-GT"/>
              <a:pPr>
                <a:defRPr/>
              </a:pPr>
              <a:t>10/09/2018</a:t>
            </a:fld>
            <a:endParaRPr lang="es-GT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427357B-481B-4021-95CD-E57C32DA2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GT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1103026-0B94-4A17-923F-D8219E5AB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09AA56B-3D9A-44C8-AC04-397E0CECB5F5}" type="slidenum">
              <a:rPr lang="es-GT" altLang="en-US"/>
              <a:pPr/>
              <a:t>‹Nº›</a:t>
            </a:fld>
            <a:endParaRPr lang="es-G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7.png"/><Relationship Id="rId4" Type="http://schemas.openxmlformats.org/officeDocument/2006/relationships/oleObject" Target="../embeddings/oleObject2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2.png"/><Relationship Id="rId4" Type="http://schemas.openxmlformats.org/officeDocument/2006/relationships/oleObject" Target="../embeddings/oleObject3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A850BA82-703F-4B02-B918-A0C02B896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113" y="260350"/>
            <a:ext cx="5616575" cy="1936750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s-GT" sz="3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de Presupuesto General de Ingresos y Egresos del Estado</a:t>
            </a:r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D67BD02C-015C-497F-AC29-AB6D2F18E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3150" y="2205038"/>
            <a:ext cx="3792538" cy="601662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s-GT" sz="2900" dirty="0">
                <a:latin typeface="Arial" panose="020B0604020202020204" pitchFamily="34" charset="0"/>
                <a:cs typeface="Arial" panose="020B0604020202020204" pitchFamily="34" charset="0"/>
              </a:rPr>
              <a:t>Ejercicio Fiscal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upo 10">
            <a:extLst>
              <a:ext uri="{FF2B5EF4-FFF2-40B4-BE49-F238E27FC236}">
                <a16:creationId xmlns:a16="http://schemas.microsoft.com/office/drawing/2014/main" id="{1CDC1FCE-1964-4372-B95A-6B8BA6768EE1}"/>
              </a:ext>
            </a:extLst>
          </p:cNvPr>
          <p:cNvGrpSpPr>
            <a:grpSpLocks/>
          </p:cNvGrpSpPr>
          <p:nvPr/>
        </p:nvGrpSpPr>
        <p:grpSpPr bwMode="auto">
          <a:xfrm>
            <a:off x="1882775" y="3113088"/>
            <a:ext cx="5497513" cy="877887"/>
            <a:chOff x="1882776" y="3113864"/>
            <a:chExt cx="5497512" cy="877256"/>
          </a:xfrm>
        </p:grpSpPr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EB8817BA-822A-45A3-B0DD-50AFEB3D31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82776" y="3510454"/>
              <a:ext cx="0" cy="4806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74" name="Grupo 19">
              <a:extLst>
                <a:ext uri="{FF2B5EF4-FFF2-40B4-BE49-F238E27FC236}">
                  <a16:creationId xmlns:a16="http://schemas.microsoft.com/office/drawing/2014/main" id="{E4442DD1-BC74-4870-A96E-7D4B478E96A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229724" y="766917"/>
              <a:ext cx="791840" cy="5485736"/>
              <a:chOff x="894517" y="1709205"/>
              <a:chExt cx="791840" cy="5566954"/>
            </a:xfrm>
          </p:grpSpPr>
          <p:sp>
            <p:nvSpPr>
              <p:cNvPr id="21" name="Arco 20">
                <a:extLst>
                  <a:ext uri="{FF2B5EF4-FFF2-40B4-BE49-F238E27FC236}">
                    <a16:creationId xmlns:a16="http://schemas.microsoft.com/office/drawing/2014/main" id="{632443B5-AFF6-4437-ABCF-4FD06D56519D}"/>
                  </a:ext>
                </a:extLst>
              </p:cNvPr>
              <p:cNvSpPr/>
              <p:nvPr/>
            </p:nvSpPr>
            <p:spPr>
              <a:xfrm rot="16200000">
                <a:off x="894006" y="1709043"/>
                <a:ext cx="792614" cy="791592"/>
              </a:xfrm>
              <a:prstGeom prst="arc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GT" dirty="0"/>
              </a:p>
            </p:txBody>
          </p:sp>
          <p:sp>
            <p:nvSpPr>
              <p:cNvPr id="22" name="Arco 21">
                <a:extLst>
                  <a:ext uri="{FF2B5EF4-FFF2-40B4-BE49-F238E27FC236}">
                    <a16:creationId xmlns:a16="http://schemas.microsoft.com/office/drawing/2014/main" id="{9DB5E645-C6F1-41C3-8338-765FA1225267}"/>
                  </a:ext>
                </a:extLst>
              </p:cNvPr>
              <p:cNvSpPr/>
              <p:nvPr/>
            </p:nvSpPr>
            <p:spPr>
              <a:xfrm rot="10800000">
                <a:off x="894517" y="6483546"/>
                <a:ext cx="791592" cy="792614"/>
              </a:xfrm>
              <a:prstGeom prst="arc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GT" dirty="0"/>
              </a:p>
            </p:txBody>
          </p:sp>
          <p:cxnSp>
            <p:nvCxnSpPr>
              <p:cNvPr id="23" name="Conector recto 22">
                <a:extLst>
                  <a:ext uri="{FF2B5EF4-FFF2-40B4-BE49-F238E27FC236}">
                    <a16:creationId xmlns:a16="http://schemas.microsoft.com/office/drawing/2014/main" id="{32E6D7EA-65B1-4E23-AAD7-CA99F85E9269}"/>
                  </a:ext>
                </a:extLst>
              </p:cNvPr>
              <p:cNvCxnSpPr>
                <a:cxnSpLocks/>
                <a:endCxn id="22" idx="2"/>
              </p:cNvCxnSpPr>
              <p:nvPr/>
            </p:nvCxnSpPr>
            <p:spPr>
              <a:xfrm rot="16200000" flipH="1">
                <a:off x="-1514738" y="4485096"/>
                <a:ext cx="481851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2B3CEAF7-5065-483D-87EF-FA0C9D3E03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16463" y="3113864"/>
              <a:ext cx="0" cy="58219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C0259776-4903-463A-A6B6-10DA0F404A5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69175" y="3510454"/>
              <a:ext cx="11113" cy="39500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67" name="1 Título">
            <a:extLst>
              <a:ext uri="{FF2B5EF4-FFF2-40B4-BE49-F238E27FC236}">
                <a16:creationId xmlns:a16="http://schemas.microsoft.com/office/drawing/2014/main" id="{6FE0F28F-2FE1-401F-8E9C-F00A5B3411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9863" y="476250"/>
            <a:ext cx="6445250" cy="576263"/>
          </a:xfrm>
        </p:spPr>
        <p:txBody>
          <a:bodyPr/>
          <a:lstStyle/>
          <a:p>
            <a:pPr eaLnBrk="1" hangingPunct="1"/>
            <a:r>
              <a:rPr lang="es-GT" altLang="es-GT" sz="3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Prioridades Nacionales</a:t>
            </a:r>
          </a:p>
        </p:txBody>
      </p:sp>
      <p:sp>
        <p:nvSpPr>
          <p:cNvPr id="11268" name="CuadroTexto 3">
            <a:extLst>
              <a:ext uri="{FF2B5EF4-FFF2-40B4-BE49-F238E27FC236}">
                <a16:creationId xmlns:a16="http://schemas.microsoft.com/office/drawing/2014/main" id="{90D269C6-C615-42D4-B22A-91D311C1F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185863"/>
            <a:ext cx="59753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2300" b="1">
                <a:latin typeface="Arial" panose="020B0604020202020204" pitchFamily="34" charset="0"/>
                <a:cs typeface="Arial" panose="020B0604020202020204" pitchFamily="34" charset="0"/>
              </a:rPr>
              <a:t>Al momento de planificar el Proyecto</a:t>
            </a:r>
          </a:p>
          <a:p>
            <a:pPr algn="ctr" eaLnBrk="1" hangingPunct="1"/>
            <a:r>
              <a:rPr lang="es-GT" altLang="es-GT" sz="2300" b="1">
                <a:latin typeface="Arial" panose="020B0604020202020204" pitchFamily="34" charset="0"/>
                <a:cs typeface="Arial" panose="020B0604020202020204" pitchFamily="34" charset="0"/>
              </a:rPr>
              <a:t>de Presupuesto 2019 fueron identificadas las Prioridades Nacionales que están definidas en:</a:t>
            </a:r>
          </a:p>
          <a:p>
            <a:pPr algn="ctr" eaLnBrk="1" hangingPunct="1"/>
            <a:endParaRPr lang="es-GT" altLang="es-GT"/>
          </a:p>
        </p:txBody>
      </p:sp>
      <p:pic>
        <p:nvPicPr>
          <p:cNvPr id="11269" name="Imagen 5">
            <a:extLst>
              <a:ext uri="{FF2B5EF4-FFF2-40B4-BE49-F238E27FC236}">
                <a16:creationId xmlns:a16="http://schemas.microsoft.com/office/drawing/2014/main" id="{0485C154-33E4-48CE-8026-87651954C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695700"/>
            <a:ext cx="230505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Imagen 7">
            <a:extLst>
              <a:ext uri="{FF2B5EF4-FFF2-40B4-BE49-F238E27FC236}">
                <a16:creationId xmlns:a16="http://schemas.microsoft.com/office/drawing/2014/main" id="{F894D73C-FF5A-437C-8045-3D3524A4C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3695700"/>
            <a:ext cx="23034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Imagen 9">
            <a:extLst>
              <a:ext uri="{FF2B5EF4-FFF2-40B4-BE49-F238E27FC236}">
                <a16:creationId xmlns:a16="http://schemas.microsoft.com/office/drawing/2014/main" id="{BD77098F-654C-450C-8267-1850F32CB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695700"/>
            <a:ext cx="23034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4C1A62B-97DF-45D5-81AB-14E5ED9D1AC3}"/>
              </a:ext>
            </a:extLst>
          </p:cNvPr>
          <p:cNvCxnSpPr>
            <a:cxnSpLocks/>
          </p:cNvCxnSpPr>
          <p:nvPr/>
        </p:nvCxnSpPr>
        <p:spPr bwMode="auto">
          <a:xfrm>
            <a:off x="1260475" y="4298950"/>
            <a:ext cx="56197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>
            <a:extLst>
              <a:ext uri="{FF2B5EF4-FFF2-40B4-BE49-F238E27FC236}">
                <a16:creationId xmlns:a16="http://schemas.microsoft.com/office/drawing/2014/main" id="{3E7BC24A-BE32-4787-B30E-06385AD737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2275" y="765175"/>
            <a:ext cx="6016625" cy="431800"/>
          </a:xfrm>
        </p:spPr>
        <p:txBody>
          <a:bodyPr/>
          <a:lstStyle/>
          <a:p>
            <a:pPr eaLnBrk="1" hangingPunct="1"/>
            <a:r>
              <a:rPr lang="es-GT" altLang="es-GT" sz="3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Prioridades Nacionales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E401C387-8274-4461-A2E2-C6C0B49AC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563" y="1817688"/>
            <a:ext cx="6013450" cy="4105275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300" dirty="0">
                <a:latin typeface="Arial" panose="020B0604020202020204" pitchFamily="34" charset="0"/>
                <a:cs typeface="Arial" panose="020B0604020202020204" pitchFamily="34" charset="0"/>
              </a:rPr>
              <a:t>La Segeplan integró los compromisos de los tres planes (K’atun, ODS y Política de Gobierno) e hizo esfuerzos por articular las Políticas Públicas Nacionales con la Agenda de Desarrollo Sostenible.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GT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3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GT" sz="2300" dirty="0" err="1">
                <a:latin typeface="Arial" panose="020B0604020202020204" pitchFamily="34" charset="0"/>
                <a:cs typeface="Arial" panose="020B0604020202020204" pitchFamily="34" charset="0"/>
              </a:rPr>
              <a:t>Conadur</a:t>
            </a:r>
            <a:r>
              <a:rPr lang="es-GT" sz="2300" dirty="0">
                <a:latin typeface="Arial" panose="020B0604020202020204" pitchFamily="34" charset="0"/>
                <a:cs typeface="Arial" panose="020B0604020202020204" pitchFamily="34" charset="0"/>
              </a:rPr>
              <a:t> aprobó la “Estrategia de Prioridades Nacionales y sus Metas”. Definió 10 Prioridades Nacionales y 16 Metas Estratégicas.</a:t>
            </a:r>
          </a:p>
        </p:txBody>
      </p:sp>
      <p:grpSp>
        <p:nvGrpSpPr>
          <p:cNvPr id="12292" name="Grupo 9">
            <a:extLst>
              <a:ext uri="{FF2B5EF4-FFF2-40B4-BE49-F238E27FC236}">
                <a16:creationId xmlns:a16="http://schemas.microsoft.com/office/drawing/2014/main" id="{534E3B21-3C9F-49D2-883C-B138ACC4DADF}"/>
              </a:ext>
            </a:extLst>
          </p:cNvPr>
          <p:cNvGrpSpPr>
            <a:grpSpLocks/>
          </p:cNvGrpSpPr>
          <p:nvPr/>
        </p:nvGrpSpPr>
        <p:grpSpPr bwMode="auto">
          <a:xfrm>
            <a:off x="1216025" y="1931988"/>
            <a:ext cx="847725" cy="2430462"/>
            <a:chOff x="1097835" y="2289550"/>
            <a:chExt cx="846889" cy="2429608"/>
          </a:xfrm>
        </p:grpSpPr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E3484D1F-3B34-4C6E-A79D-2BD5776A7DAA}"/>
                </a:ext>
              </a:extLst>
            </p:cNvPr>
            <p:cNvCxnSpPr>
              <a:cxnSpLocks/>
              <a:stCxn id="16" idx="2"/>
            </p:cNvCxnSpPr>
            <p:nvPr/>
          </p:nvCxnSpPr>
          <p:spPr bwMode="auto">
            <a:xfrm>
              <a:off x="1494319" y="2380005"/>
              <a:ext cx="250578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BACFE28E-187D-4DA4-8813-67AE3DDDA5B8}"/>
                </a:ext>
              </a:extLst>
            </p:cNvPr>
            <p:cNvCxnSpPr>
              <a:cxnSpLocks/>
              <a:stCxn id="17" idx="0"/>
            </p:cNvCxnSpPr>
            <p:nvPr/>
          </p:nvCxnSpPr>
          <p:spPr bwMode="auto">
            <a:xfrm>
              <a:off x="1494319" y="4628703"/>
              <a:ext cx="271195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2564DF02-0685-46F3-820D-A595E5E3D931}"/>
                </a:ext>
              </a:extLst>
            </p:cNvPr>
            <p:cNvSpPr/>
            <p:nvPr/>
          </p:nvSpPr>
          <p:spPr>
            <a:xfrm>
              <a:off x="1744896" y="2289550"/>
              <a:ext cx="180797" cy="179324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03A98803-5C0B-4A94-AEB9-C45806F50290}"/>
                </a:ext>
              </a:extLst>
            </p:cNvPr>
            <p:cNvSpPr/>
            <p:nvPr/>
          </p:nvSpPr>
          <p:spPr>
            <a:xfrm>
              <a:off x="1765514" y="4539834"/>
              <a:ext cx="179210" cy="179324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grpSp>
          <p:nvGrpSpPr>
            <p:cNvPr id="12297" name="Grupo 14">
              <a:extLst>
                <a:ext uri="{FF2B5EF4-FFF2-40B4-BE49-F238E27FC236}">
                  <a16:creationId xmlns:a16="http://schemas.microsoft.com/office/drawing/2014/main" id="{9A1E2D56-BF6C-4D06-B750-DF95D9860F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7835" y="2380035"/>
              <a:ext cx="791381" cy="2248638"/>
              <a:chOff x="894516" y="3196188"/>
              <a:chExt cx="791381" cy="1985140"/>
            </a:xfrm>
          </p:grpSpPr>
          <p:sp>
            <p:nvSpPr>
              <p:cNvPr id="16" name="Arco 15">
                <a:extLst>
                  <a:ext uri="{FF2B5EF4-FFF2-40B4-BE49-F238E27FC236}">
                    <a16:creationId xmlns:a16="http://schemas.microsoft.com/office/drawing/2014/main" id="{72CE280C-BE5C-4198-884D-D98C83CC4498}"/>
                  </a:ext>
                </a:extLst>
              </p:cNvPr>
              <p:cNvSpPr/>
              <p:nvPr/>
            </p:nvSpPr>
            <p:spPr>
              <a:xfrm rot="16200000">
                <a:off x="894430" y="3196248"/>
                <a:ext cx="791556" cy="791382"/>
              </a:xfrm>
              <a:prstGeom prst="arc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GT" dirty="0"/>
              </a:p>
            </p:txBody>
          </p:sp>
          <p:sp>
            <p:nvSpPr>
              <p:cNvPr id="17" name="Arco 16">
                <a:extLst>
                  <a:ext uri="{FF2B5EF4-FFF2-40B4-BE49-F238E27FC236}">
                    <a16:creationId xmlns:a16="http://schemas.microsoft.com/office/drawing/2014/main" id="{E3395473-99FD-45C9-A9F5-E59B124011AD}"/>
                  </a:ext>
                </a:extLst>
              </p:cNvPr>
              <p:cNvSpPr/>
              <p:nvPr/>
            </p:nvSpPr>
            <p:spPr>
              <a:xfrm rot="10800000">
                <a:off x="894516" y="4389799"/>
                <a:ext cx="791382" cy="791556"/>
              </a:xfrm>
              <a:prstGeom prst="arc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GT" dirty="0"/>
              </a:p>
            </p:txBody>
          </p:sp>
          <p:cxnSp>
            <p:nvCxnSpPr>
              <p:cNvPr id="18" name="Conector recto 17">
                <a:extLst>
                  <a:ext uri="{FF2B5EF4-FFF2-40B4-BE49-F238E27FC236}">
                    <a16:creationId xmlns:a16="http://schemas.microsoft.com/office/drawing/2014/main" id="{34B08754-F0C9-4DA2-93D8-C2F44E464B46}"/>
                  </a:ext>
                </a:extLst>
              </p:cNvPr>
              <p:cNvCxnSpPr>
                <a:cxnSpLocks/>
                <a:stCxn id="16" idx="0"/>
                <a:endCxn id="17" idx="2"/>
              </p:cNvCxnSpPr>
              <p:nvPr/>
            </p:nvCxnSpPr>
            <p:spPr>
              <a:xfrm>
                <a:off x="894516" y="3592640"/>
                <a:ext cx="0" cy="1192236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ipse 21">
            <a:extLst>
              <a:ext uri="{FF2B5EF4-FFF2-40B4-BE49-F238E27FC236}">
                <a16:creationId xmlns:a16="http://schemas.microsoft.com/office/drawing/2014/main" id="{8BCABB53-38FD-46F7-AA4E-16699D5C1324}"/>
              </a:ext>
            </a:extLst>
          </p:cNvPr>
          <p:cNvSpPr/>
          <p:nvPr/>
        </p:nvSpPr>
        <p:spPr>
          <a:xfrm>
            <a:off x="2578100" y="1643063"/>
            <a:ext cx="3829050" cy="3830637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  <p:sp>
        <p:nvSpPr>
          <p:cNvPr id="13315" name="1 Título">
            <a:extLst>
              <a:ext uri="{FF2B5EF4-FFF2-40B4-BE49-F238E27FC236}">
                <a16:creationId xmlns:a16="http://schemas.microsoft.com/office/drawing/2014/main" id="{75FC1432-8431-4443-A99B-25F317400E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409575"/>
            <a:ext cx="7129462" cy="492125"/>
          </a:xfrm>
        </p:spPr>
        <p:txBody>
          <a:bodyPr/>
          <a:lstStyle/>
          <a:p>
            <a:pPr eaLnBrk="1" hangingPunct="1"/>
            <a:r>
              <a:rPr lang="es-GT" altLang="es-GT" sz="3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10 Prioridades Nacionales</a:t>
            </a:r>
          </a:p>
        </p:txBody>
      </p:sp>
      <p:sp>
        <p:nvSpPr>
          <p:cNvPr id="7" name="Forma libre 6">
            <a:extLst>
              <a:ext uri="{FF2B5EF4-FFF2-40B4-BE49-F238E27FC236}">
                <a16:creationId xmlns:a16="http://schemas.microsoft.com/office/drawing/2014/main" id="{44EE44B6-8E4D-4EDB-8189-64AD2EE20950}"/>
              </a:ext>
            </a:extLst>
          </p:cNvPr>
          <p:cNvSpPr/>
          <p:nvPr/>
        </p:nvSpPr>
        <p:spPr>
          <a:xfrm>
            <a:off x="1282700" y="1341438"/>
            <a:ext cx="2176463" cy="577850"/>
          </a:xfrm>
          <a:custGeom>
            <a:avLst/>
            <a:gdLst>
              <a:gd name="connsiteX0" fmla="*/ 54954 w 329716"/>
              <a:gd name="connsiteY0" fmla="*/ 0 h 5740921"/>
              <a:gd name="connsiteX1" fmla="*/ 274762 w 329716"/>
              <a:gd name="connsiteY1" fmla="*/ 0 h 5740921"/>
              <a:gd name="connsiteX2" fmla="*/ 329716 w 329716"/>
              <a:gd name="connsiteY2" fmla="*/ 54954 h 5740921"/>
              <a:gd name="connsiteX3" fmla="*/ 329716 w 329716"/>
              <a:gd name="connsiteY3" fmla="*/ 5740921 h 5740921"/>
              <a:gd name="connsiteX4" fmla="*/ 329716 w 329716"/>
              <a:gd name="connsiteY4" fmla="*/ 5740921 h 5740921"/>
              <a:gd name="connsiteX5" fmla="*/ 0 w 329716"/>
              <a:gd name="connsiteY5" fmla="*/ 5740921 h 5740921"/>
              <a:gd name="connsiteX6" fmla="*/ 0 w 329716"/>
              <a:gd name="connsiteY6" fmla="*/ 5740921 h 5740921"/>
              <a:gd name="connsiteX7" fmla="*/ 0 w 329716"/>
              <a:gd name="connsiteY7" fmla="*/ 54954 h 5740921"/>
              <a:gd name="connsiteX8" fmla="*/ 54954 w 329716"/>
              <a:gd name="connsiteY8" fmla="*/ 0 h 57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716" h="5740921">
                <a:moveTo>
                  <a:pt x="329716" y="956849"/>
                </a:moveTo>
                <a:lnTo>
                  <a:pt x="329716" y="4784072"/>
                </a:lnTo>
                <a:cubicBezTo>
                  <a:pt x="329716" y="5312516"/>
                  <a:pt x="328303" y="5740912"/>
                  <a:pt x="326560" y="5740912"/>
                </a:cubicBezTo>
                <a:lnTo>
                  <a:pt x="0" y="5740912"/>
                </a:lnTo>
                <a:lnTo>
                  <a:pt x="0" y="5740912"/>
                </a:lnTo>
                <a:lnTo>
                  <a:pt x="0" y="9"/>
                </a:lnTo>
                <a:lnTo>
                  <a:pt x="0" y="9"/>
                </a:lnTo>
                <a:lnTo>
                  <a:pt x="326560" y="9"/>
                </a:lnTo>
                <a:cubicBezTo>
                  <a:pt x="328303" y="9"/>
                  <a:pt x="329716" y="428405"/>
                  <a:pt x="329716" y="95684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5129" tIns="28160" rIns="28160" bIns="28161" spcCol="1270" anchor="ctr"/>
          <a:lstStyle/>
          <a:p>
            <a:pPr marL="0" lvl="1" algn="r" defTabSz="844550" eaLnBrk="1" fontAlgn="auto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s-GT" sz="1700" dirty="0">
                <a:latin typeface="Arial" panose="020B0604020202020204" pitchFamily="34" charset="0"/>
                <a:cs typeface="Arial" panose="020B0604020202020204" pitchFamily="34" charset="0"/>
              </a:rPr>
              <a:t>Reducción de la pobreza</a:t>
            </a:r>
          </a:p>
        </p:txBody>
      </p:sp>
      <p:sp>
        <p:nvSpPr>
          <p:cNvPr id="9" name="Forma libre 8">
            <a:extLst>
              <a:ext uri="{FF2B5EF4-FFF2-40B4-BE49-F238E27FC236}">
                <a16:creationId xmlns:a16="http://schemas.microsoft.com/office/drawing/2014/main" id="{DFBEEB2B-511C-4BF6-BBBC-1D633D7C79F0}"/>
              </a:ext>
            </a:extLst>
          </p:cNvPr>
          <p:cNvSpPr/>
          <p:nvPr/>
        </p:nvSpPr>
        <p:spPr>
          <a:xfrm>
            <a:off x="655638" y="2422525"/>
            <a:ext cx="1890712" cy="417513"/>
          </a:xfrm>
          <a:custGeom>
            <a:avLst/>
            <a:gdLst>
              <a:gd name="connsiteX0" fmla="*/ 54954 w 329716"/>
              <a:gd name="connsiteY0" fmla="*/ 0 h 5740921"/>
              <a:gd name="connsiteX1" fmla="*/ 274762 w 329716"/>
              <a:gd name="connsiteY1" fmla="*/ 0 h 5740921"/>
              <a:gd name="connsiteX2" fmla="*/ 329716 w 329716"/>
              <a:gd name="connsiteY2" fmla="*/ 54954 h 5740921"/>
              <a:gd name="connsiteX3" fmla="*/ 329716 w 329716"/>
              <a:gd name="connsiteY3" fmla="*/ 5740921 h 5740921"/>
              <a:gd name="connsiteX4" fmla="*/ 329716 w 329716"/>
              <a:gd name="connsiteY4" fmla="*/ 5740921 h 5740921"/>
              <a:gd name="connsiteX5" fmla="*/ 0 w 329716"/>
              <a:gd name="connsiteY5" fmla="*/ 5740921 h 5740921"/>
              <a:gd name="connsiteX6" fmla="*/ 0 w 329716"/>
              <a:gd name="connsiteY6" fmla="*/ 5740921 h 5740921"/>
              <a:gd name="connsiteX7" fmla="*/ 0 w 329716"/>
              <a:gd name="connsiteY7" fmla="*/ 54954 h 5740921"/>
              <a:gd name="connsiteX8" fmla="*/ 54954 w 329716"/>
              <a:gd name="connsiteY8" fmla="*/ 0 h 57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716" h="5740921">
                <a:moveTo>
                  <a:pt x="329716" y="956849"/>
                </a:moveTo>
                <a:lnTo>
                  <a:pt x="329716" y="4784072"/>
                </a:lnTo>
                <a:cubicBezTo>
                  <a:pt x="329716" y="5312516"/>
                  <a:pt x="328303" y="5740912"/>
                  <a:pt x="326560" y="5740912"/>
                </a:cubicBezTo>
                <a:lnTo>
                  <a:pt x="0" y="5740912"/>
                </a:lnTo>
                <a:lnTo>
                  <a:pt x="0" y="5740912"/>
                </a:lnTo>
                <a:lnTo>
                  <a:pt x="0" y="9"/>
                </a:lnTo>
                <a:lnTo>
                  <a:pt x="0" y="9"/>
                </a:lnTo>
                <a:lnTo>
                  <a:pt x="326560" y="9"/>
                </a:lnTo>
                <a:cubicBezTo>
                  <a:pt x="328303" y="9"/>
                  <a:pt x="329716" y="428405"/>
                  <a:pt x="329716" y="95684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5129" tIns="28160" rIns="28160" bIns="28161" spcCol="1270" anchor="ctr"/>
          <a:lstStyle/>
          <a:p>
            <a:pPr marL="0" lvl="1" algn="r" defTabSz="844550" eaLnBrk="1" fontAlgn="auto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s-GT" sz="1700" dirty="0">
                <a:latin typeface="Arial" panose="020B0604020202020204" pitchFamily="34" charset="0"/>
                <a:cs typeface="Arial" panose="020B0604020202020204" pitchFamily="34" charset="0"/>
              </a:rPr>
              <a:t>Acceso a los servicios básicos</a:t>
            </a:r>
          </a:p>
        </p:txBody>
      </p:sp>
      <p:sp>
        <p:nvSpPr>
          <p:cNvPr id="11" name="Forma libre 10">
            <a:extLst>
              <a:ext uri="{FF2B5EF4-FFF2-40B4-BE49-F238E27FC236}">
                <a16:creationId xmlns:a16="http://schemas.microsoft.com/office/drawing/2014/main" id="{EA4CFE44-0307-4463-B02E-A0B6499F2F5B}"/>
              </a:ext>
            </a:extLst>
          </p:cNvPr>
          <p:cNvSpPr/>
          <p:nvPr/>
        </p:nvSpPr>
        <p:spPr>
          <a:xfrm>
            <a:off x="285750" y="3387725"/>
            <a:ext cx="1966913" cy="585788"/>
          </a:xfrm>
          <a:custGeom>
            <a:avLst/>
            <a:gdLst>
              <a:gd name="connsiteX0" fmla="*/ 54954 w 329716"/>
              <a:gd name="connsiteY0" fmla="*/ 0 h 5740921"/>
              <a:gd name="connsiteX1" fmla="*/ 274762 w 329716"/>
              <a:gd name="connsiteY1" fmla="*/ 0 h 5740921"/>
              <a:gd name="connsiteX2" fmla="*/ 329716 w 329716"/>
              <a:gd name="connsiteY2" fmla="*/ 54954 h 5740921"/>
              <a:gd name="connsiteX3" fmla="*/ 329716 w 329716"/>
              <a:gd name="connsiteY3" fmla="*/ 5740921 h 5740921"/>
              <a:gd name="connsiteX4" fmla="*/ 329716 w 329716"/>
              <a:gd name="connsiteY4" fmla="*/ 5740921 h 5740921"/>
              <a:gd name="connsiteX5" fmla="*/ 0 w 329716"/>
              <a:gd name="connsiteY5" fmla="*/ 5740921 h 5740921"/>
              <a:gd name="connsiteX6" fmla="*/ 0 w 329716"/>
              <a:gd name="connsiteY6" fmla="*/ 5740921 h 5740921"/>
              <a:gd name="connsiteX7" fmla="*/ 0 w 329716"/>
              <a:gd name="connsiteY7" fmla="*/ 54954 h 5740921"/>
              <a:gd name="connsiteX8" fmla="*/ 54954 w 329716"/>
              <a:gd name="connsiteY8" fmla="*/ 0 h 57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716" h="5740921">
                <a:moveTo>
                  <a:pt x="329716" y="956849"/>
                </a:moveTo>
                <a:lnTo>
                  <a:pt x="329716" y="4784072"/>
                </a:lnTo>
                <a:cubicBezTo>
                  <a:pt x="329716" y="5312516"/>
                  <a:pt x="328303" y="5740912"/>
                  <a:pt x="326560" y="5740912"/>
                </a:cubicBezTo>
                <a:lnTo>
                  <a:pt x="0" y="5740912"/>
                </a:lnTo>
                <a:lnTo>
                  <a:pt x="0" y="5740912"/>
                </a:lnTo>
                <a:lnTo>
                  <a:pt x="0" y="9"/>
                </a:lnTo>
                <a:lnTo>
                  <a:pt x="0" y="9"/>
                </a:lnTo>
                <a:lnTo>
                  <a:pt x="326560" y="9"/>
                </a:lnTo>
                <a:cubicBezTo>
                  <a:pt x="328303" y="9"/>
                  <a:pt x="329716" y="428405"/>
                  <a:pt x="329716" y="95684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5129" tIns="28160" rIns="28160" bIns="28161" spcCol="1270" anchor="ctr"/>
          <a:lstStyle/>
          <a:p>
            <a:pPr marL="0" lvl="1" algn="r" defTabSz="844550" eaLnBrk="1" fontAlgn="auto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s-GT" sz="1700" dirty="0">
                <a:latin typeface="Arial" panose="020B0604020202020204" pitchFamily="34" charset="0"/>
                <a:cs typeface="Arial" panose="020B0604020202020204" pitchFamily="34" charset="0"/>
              </a:rPr>
              <a:t>Acceso al agua y gestión de los recursos naturales</a:t>
            </a:r>
          </a:p>
        </p:txBody>
      </p:sp>
      <p:sp>
        <p:nvSpPr>
          <p:cNvPr id="13" name="Forma libre 12">
            <a:extLst>
              <a:ext uri="{FF2B5EF4-FFF2-40B4-BE49-F238E27FC236}">
                <a16:creationId xmlns:a16="http://schemas.microsoft.com/office/drawing/2014/main" id="{CB65C43B-EB25-4DB9-B76D-3C7AAAE7DB7D}"/>
              </a:ext>
            </a:extLst>
          </p:cNvPr>
          <p:cNvSpPr/>
          <p:nvPr/>
        </p:nvSpPr>
        <p:spPr>
          <a:xfrm>
            <a:off x="619125" y="4652963"/>
            <a:ext cx="2019300" cy="619125"/>
          </a:xfrm>
          <a:custGeom>
            <a:avLst/>
            <a:gdLst>
              <a:gd name="connsiteX0" fmla="*/ 54954 w 329716"/>
              <a:gd name="connsiteY0" fmla="*/ 0 h 5740921"/>
              <a:gd name="connsiteX1" fmla="*/ 274762 w 329716"/>
              <a:gd name="connsiteY1" fmla="*/ 0 h 5740921"/>
              <a:gd name="connsiteX2" fmla="*/ 329716 w 329716"/>
              <a:gd name="connsiteY2" fmla="*/ 54954 h 5740921"/>
              <a:gd name="connsiteX3" fmla="*/ 329716 w 329716"/>
              <a:gd name="connsiteY3" fmla="*/ 5740921 h 5740921"/>
              <a:gd name="connsiteX4" fmla="*/ 329716 w 329716"/>
              <a:gd name="connsiteY4" fmla="*/ 5740921 h 5740921"/>
              <a:gd name="connsiteX5" fmla="*/ 0 w 329716"/>
              <a:gd name="connsiteY5" fmla="*/ 5740921 h 5740921"/>
              <a:gd name="connsiteX6" fmla="*/ 0 w 329716"/>
              <a:gd name="connsiteY6" fmla="*/ 5740921 h 5740921"/>
              <a:gd name="connsiteX7" fmla="*/ 0 w 329716"/>
              <a:gd name="connsiteY7" fmla="*/ 54954 h 5740921"/>
              <a:gd name="connsiteX8" fmla="*/ 54954 w 329716"/>
              <a:gd name="connsiteY8" fmla="*/ 0 h 57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716" h="5740921">
                <a:moveTo>
                  <a:pt x="329716" y="956849"/>
                </a:moveTo>
                <a:lnTo>
                  <a:pt x="329716" y="4784072"/>
                </a:lnTo>
                <a:cubicBezTo>
                  <a:pt x="329716" y="5312516"/>
                  <a:pt x="328303" y="5740912"/>
                  <a:pt x="326560" y="5740912"/>
                </a:cubicBezTo>
                <a:lnTo>
                  <a:pt x="0" y="5740912"/>
                </a:lnTo>
                <a:lnTo>
                  <a:pt x="0" y="5740912"/>
                </a:lnTo>
                <a:lnTo>
                  <a:pt x="0" y="9"/>
                </a:lnTo>
                <a:lnTo>
                  <a:pt x="0" y="9"/>
                </a:lnTo>
                <a:lnTo>
                  <a:pt x="326560" y="9"/>
                </a:lnTo>
                <a:cubicBezTo>
                  <a:pt x="328303" y="9"/>
                  <a:pt x="329716" y="428405"/>
                  <a:pt x="329716" y="95684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5129" tIns="28160" rIns="28160" bIns="28161" spcCol="1270" anchor="ctr"/>
          <a:lstStyle/>
          <a:p>
            <a:pPr marL="0" lvl="1" algn="r" defTabSz="844550" eaLnBrk="1" fontAlgn="auto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s-GT" sz="1700" dirty="0">
                <a:latin typeface="Arial" panose="020B0604020202020204" pitchFamily="34" charset="0"/>
                <a:cs typeface="Arial" panose="020B0604020202020204" pitchFamily="34" charset="0"/>
              </a:rPr>
              <a:t>Seguridad alimentaria y nutricional</a:t>
            </a:r>
          </a:p>
        </p:txBody>
      </p:sp>
      <p:sp>
        <p:nvSpPr>
          <p:cNvPr id="15" name="Forma libre 14">
            <a:extLst>
              <a:ext uri="{FF2B5EF4-FFF2-40B4-BE49-F238E27FC236}">
                <a16:creationId xmlns:a16="http://schemas.microsoft.com/office/drawing/2014/main" id="{41CD69BB-6F7C-4B50-B456-A658053C7C21}"/>
              </a:ext>
            </a:extLst>
          </p:cNvPr>
          <p:cNvSpPr/>
          <p:nvPr/>
        </p:nvSpPr>
        <p:spPr>
          <a:xfrm>
            <a:off x="1936750" y="5651500"/>
            <a:ext cx="2106613" cy="514350"/>
          </a:xfrm>
          <a:custGeom>
            <a:avLst/>
            <a:gdLst>
              <a:gd name="connsiteX0" fmla="*/ 54954 w 329716"/>
              <a:gd name="connsiteY0" fmla="*/ 0 h 5740921"/>
              <a:gd name="connsiteX1" fmla="*/ 274762 w 329716"/>
              <a:gd name="connsiteY1" fmla="*/ 0 h 5740921"/>
              <a:gd name="connsiteX2" fmla="*/ 329716 w 329716"/>
              <a:gd name="connsiteY2" fmla="*/ 54954 h 5740921"/>
              <a:gd name="connsiteX3" fmla="*/ 329716 w 329716"/>
              <a:gd name="connsiteY3" fmla="*/ 5740921 h 5740921"/>
              <a:gd name="connsiteX4" fmla="*/ 329716 w 329716"/>
              <a:gd name="connsiteY4" fmla="*/ 5740921 h 5740921"/>
              <a:gd name="connsiteX5" fmla="*/ 0 w 329716"/>
              <a:gd name="connsiteY5" fmla="*/ 5740921 h 5740921"/>
              <a:gd name="connsiteX6" fmla="*/ 0 w 329716"/>
              <a:gd name="connsiteY6" fmla="*/ 5740921 h 5740921"/>
              <a:gd name="connsiteX7" fmla="*/ 0 w 329716"/>
              <a:gd name="connsiteY7" fmla="*/ 54954 h 5740921"/>
              <a:gd name="connsiteX8" fmla="*/ 54954 w 329716"/>
              <a:gd name="connsiteY8" fmla="*/ 0 h 57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716" h="5740921">
                <a:moveTo>
                  <a:pt x="329716" y="956849"/>
                </a:moveTo>
                <a:lnTo>
                  <a:pt x="329716" y="4784072"/>
                </a:lnTo>
                <a:cubicBezTo>
                  <a:pt x="329716" y="5312516"/>
                  <a:pt x="328303" y="5740912"/>
                  <a:pt x="326560" y="5740912"/>
                </a:cubicBezTo>
                <a:lnTo>
                  <a:pt x="0" y="5740912"/>
                </a:lnTo>
                <a:lnTo>
                  <a:pt x="0" y="5740912"/>
                </a:lnTo>
                <a:lnTo>
                  <a:pt x="0" y="9"/>
                </a:lnTo>
                <a:lnTo>
                  <a:pt x="0" y="9"/>
                </a:lnTo>
                <a:lnTo>
                  <a:pt x="326560" y="9"/>
                </a:lnTo>
                <a:cubicBezTo>
                  <a:pt x="328303" y="9"/>
                  <a:pt x="329716" y="428405"/>
                  <a:pt x="329716" y="95684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5129" tIns="28160" rIns="28160" bIns="28161" spcCol="1270" anchor="ctr"/>
          <a:lstStyle/>
          <a:p>
            <a:pPr marL="0" lvl="1" algn="ctr" defTabSz="844550" eaLnBrk="1" fontAlgn="auto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s-GT" sz="1700" dirty="0">
                <a:latin typeface="Arial" panose="020B0604020202020204" pitchFamily="34" charset="0"/>
                <a:cs typeface="Arial" panose="020B0604020202020204" pitchFamily="34" charset="0"/>
              </a:rPr>
              <a:t>Empleo e inversión</a:t>
            </a:r>
          </a:p>
        </p:txBody>
      </p:sp>
      <p:sp>
        <p:nvSpPr>
          <p:cNvPr id="17" name="Forma libre 16">
            <a:extLst>
              <a:ext uri="{FF2B5EF4-FFF2-40B4-BE49-F238E27FC236}">
                <a16:creationId xmlns:a16="http://schemas.microsoft.com/office/drawing/2014/main" id="{FAD50932-7022-4E88-90A7-978E44397AA2}"/>
              </a:ext>
            </a:extLst>
          </p:cNvPr>
          <p:cNvSpPr/>
          <p:nvPr/>
        </p:nvSpPr>
        <p:spPr>
          <a:xfrm>
            <a:off x="4751388" y="5653088"/>
            <a:ext cx="2625725" cy="728662"/>
          </a:xfrm>
          <a:custGeom>
            <a:avLst/>
            <a:gdLst>
              <a:gd name="connsiteX0" fmla="*/ 54954 w 329716"/>
              <a:gd name="connsiteY0" fmla="*/ 0 h 5740921"/>
              <a:gd name="connsiteX1" fmla="*/ 274762 w 329716"/>
              <a:gd name="connsiteY1" fmla="*/ 0 h 5740921"/>
              <a:gd name="connsiteX2" fmla="*/ 329716 w 329716"/>
              <a:gd name="connsiteY2" fmla="*/ 54954 h 5740921"/>
              <a:gd name="connsiteX3" fmla="*/ 329716 w 329716"/>
              <a:gd name="connsiteY3" fmla="*/ 5740921 h 5740921"/>
              <a:gd name="connsiteX4" fmla="*/ 329716 w 329716"/>
              <a:gd name="connsiteY4" fmla="*/ 5740921 h 5740921"/>
              <a:gd name="connsiteX5" fmla="*/ 0 w 329716"/>
              <a:gd name="connsiteY5" fmla="*/ 5740921 h 5740921"/>
              <a:gd name="connsiteX6" fmla="*/ 0 w 329716"/>
              <a:gd name="connsiteY6" fmla="*/ 5740921 h 5740921"/>
              <a:gd name="connsiteX7" fmla="*/ 0 w 329716"/>
              <a:gd name="connsiteY7" fmla="*/ 54954 h 5740921"/>
              <a:gd name="connsiteX8" fmla="*/ 54954 w 329716"/>
              <a:gd name="connsiteY8" fmla="*/ 0 h 57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716" h="5740921">
                <a:moveTo>
                  <a:pt x="329716" y="956849"/>
                </a:moveTo>
                <a:lnTo>
                  <a:pt x="329716" y="4784072"/>
                </a:lnTo>
                <a:cubicBezTo>
                  <a:pt x="329716" y="5312516"/>
                  <a:pt x="328303" y="5740912"/>
                  <a:pt x="326560" y="5740912"/>
                </a:cubicBezTo>
                <a:lnTo>
                  <a:pt x="0" y="5740912"/>
                </a:lnTo>
                <a:lnTo>
                  <a:pt x="0" y="5740912"/>
                </a:lnTo>
                <a:lnTo>
                  <a:pt x="0" y="9"/>
                </a:lnTo>
                <a:lnTo>
                  <a:pt x="0" y="9"/>
                </a:lnTo>
                <a:lnTo>
                  <a:pt x="326560" y="9"/>
                </a:lnTo>
                <a:cubicBezTo>
                  <a:pt x="328303" y="9"/>
                  <a:pt x="329716" y="428405"/>
                  <a:pt x="329716" y="95684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5129" tIns="28160" rIns="28160" bIns="28161" spcCol="1270" anchor="ctr"/>
          <a:lstStyle/>
          <a:p>
            <a:pPr marL="0" lvl="1" defTabSz="844550" eaLnBrk="1" fontAlgn="auto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s-GT" sz="1700" dirty="0">
                <a:latin typeface="Arial" panose="020B0604020202020204" pitchFamily="34" charset="0"/>
                <a:cs typeface="Arial" panose="020B0604020202020204" pitchFamily="34" charset="0"/>
              </a:rPr>
              <a:t>Valor económico de los recursos naturales</a:t>
            </a:r>
          </a:p>
        </p:txBody>
      </p:sp>
      <p:sp>
        <p:nvSpPr>
          <p:cNvPr id="19" name="Forma libre 18">
            <a:extLst>
              <a:ext uri="{FF2B5EF4-FFF2-40B4-BE49-F238E27FC236}">
                <a16:creationId xmlns:a16="http://schemas.microsoft.com/office/drawing/2014/main" id="{EEA5EA2B-5ED9-4AF6-AA98-4160626B69FA}"/>
              </a:ext>
            </a:extLst>
          </p:cNvPr>
          <p:cNvSpPr/>
          <p:nvPr/>
        </p:nvSpPr>
        <p:spPr>
          <a:xfrm>
            <a:off x="6249988" y="4652963"/>
            <a:ext cx="2481262" cy="544512"/>
          </a:xfrm>
          <a:custGeom>
            <a:avLst/>
            <a:gdLst>
              <a:gd name="connsiteX0" fmla="*/ 54954 w 329716"/>
              <a:gd name="connsiteY0" fmla="*/ 0 h 5740921"/>
              <a:gd name="connsiteX1" fmla="*/ 274762 w 329716"/>
              <a:gd name="connsiteY1" fmla="*/ 0 h 5740921"/>
              <a:gd name="connsiteX2" fmla="*/ 329716 w 329716"/>
              <a:gd name="connsiteY2" fmla="*/ 54954 h 5740921"/>
              <a:gd name="connsiteX3" fmla="*/ 329716 w 329716"/>
              <a:gd name="connsiteY3" fmla="*/ 5740921 h 5740921"/>
              <a:gd name="connsiteX4" fmla="*/ 329716 w 329716"/>
              <a:gd name="connsiteY4" fmla="*/ 5740921 h 5740921"/>
              <a:gd name="connsiteX5" fmla="*/ 0 w 329716"/>
              <a:gd name="connsiteY5" fmla="*/ 5740921 h 5740921"/>
              <a:gd name="connsiteX6" fmla="*/ 0 w 329716"/>
              <a:gd name="connsiteY6" fmla="*/ 5740921 h 5740921"/>
              <a:gd name="connsiteX7" fmla="*/ 0 w 329716"/>
              <a:gd name="connsiteY7" fmla="*/ 54954 h 5740921"/>
              <a:gd name="connsiteX8" fmla="*/ 54954 w 329716"/>
              <a:gd name="connsiteY8" fmla="*/ 0 h 57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716" h="5740921">
                <a:moveTo>
                  <a:pt x="329716" y="956849"/>
                </a:moveTo>
                <a:lnTo>
                  <a:pt x="329716" y="4784072"/>
                </a:lnTo>
                <a:cubicBezTo>
                  <a:pt x="329716" y="5312516"/>
                  <a:pt x="328303" y="5740912"/>
                  <a:pt x="326560" y="5740912"/>
                </a:cubicBezTo>
                <a:lnTo>
                  <a:pt x="0" y="5740912"/>
                </a:lnTo>
                <a:lnTo>
                  <a:pt x="0" y="5740912"/>
                </a:lnTo>
                <a:lnTo>
                  <a:pt x="0" y="9"/>
                </a:lnTo>
                <a:lnTo>
                  <a:pt x="0" y="9"/>
                </a:lnTo>
                <a:lnTo>
                  <a:pt x="326560" y="9"/>
                </a:lnTo>
                <a:cubicBezTo>
                  <a:pt x="328303" y="9"/>
                  <a:pt x="329716" y="428405"/>
                  <a:pt x="329716" y="95684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5129" tIns="28160" rIns="28160" bIns="28161" spcCol="1270" anchor="ctr"/>
          <a:lstStyle/>
          <a:p>
            <a:pPr marL="0" lvl="1" defTabSz="844550" eaLnBrk="1" fontAlgn="auto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s-GT" sz="1700" dirty="0">
                <a:latin typeface="Arial" panose="020B0604020202020204" pitchFamily="34" charset="0"/>
                <a:cs typeface="Arial" panose="020B0604020202020204" pitchFamily="34" charset="0"/>
              </a:rPr>
              <a:t>Fortalecimiento institucional, seguridad y justicia</a:t>
            </a:r>
          </a:p>
        </p:txBody>
      </p:sp>
      <p:sp>
        <p:nvSpPr>
          <p:cNvPr id="21" name="Forma libre 20">
            <a:extLst>
              <a:ext uri="{FF2B5EF4-FFF2-40B4-BE49-F238E27FC236}">
                <a16:creationId xmlns:a16="http://schemas.microsoft.com/office/drawing/2014/main" id="{6B0D240C-65EB-4C4C-9ADB-4B13CAB322BA}"/>
              </a:ext>
            </a:extLst>
          </p:cNvPr>
          <p:cNvSpPr/>
          <p:nvPr/>
        </p:nvSpPr>
        <p:spPr>
          <a:xfrm>
            <a:off x="6665913" y="3498850"/>
            <a:ext cx="1511300" cy="250825"/>
          </a:xfrm>
          <a:custGeom>
            <a:avLst/>
            <a:gdLst>
              <a:gd name="connsiteX0" fmla="*/ 54954 w 329716"/>
              <a:gd name="connsiteY0" fmla="*/ 0 h 5740921"/>
              <a:gd name="connsiteX1" fmla="*/ 274762 w 329716"/>
              <a:gd name="connsiteY1" fmla="*/ 0 h 5740921"/>
              <a:gd name="connsiteX2" fmla="*/ 329716 w 329716"/>
              <a:gd name="connsiteY2" fmla="*/ 54954 h 5740921"/>
              <a:gd name="connsiteX3" fmla="*/ 329716 w 329716"/>
              <a:gd name="connsiteY3" fmla="*/ 5740921 h 5740921"/>
              <a:gd name="connsiteX4" fmla="*/ 329716 w 329716"/>
              <a:gd name="connsiteY4" fmla="*/ 5740921 h 5740921"/>
              <a:gd name="connsiteX5" fmla="*/ 0 w 329716"/>
              <a:gd name="connsiteY5" fmla="*/ 5740921 h 5740921"/>
              <a:gd name="connsiteX6" fmla="*/ 0 w 329716"/>
              <a:gd name="connsiteY6" fmla="*/ 5740921 h 5740921"/>
              <a:gd name="connsiteX7" fmla="*/ 0 w 329716"/>
              <a:gd name="connsiteY7" fmla="*/ 54954 h 5740921"/>
              <a:gd name="connsiteX8" fmla="*/ 54954 w 329716"/>
              <a:gd name="connsiteY8" fmla="*/ 0 h 57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716" h="5740921">
                <a:moveTo>
                  <a:pt x="329716" y="956849"/>
                </a:moveTo>
                <a:lnTo>
                  <a:pt x="329716" y="4784072"/>
                </a:lnTo>
                <a:cubicBezTo>
                  <a:pt x="329716" y="5312516"/>
                  <a:pt x="328303" y="5740912"/>
                  <a:pt x="326560" y="5740912"/>
                </a:cubicBezTo>
                <a:lnTo>
                  <a:pt x="0" y="5740912"/>
                </a:lnTo>
                <a:lnTo>
                  <a:pt x="0" y="5740912"/>
                </a:lnTo>
                <a:lnTo>
                  <a:pt x="0" y="9"/>
                </a:lnTo>
                <a:lnTo>
                  <a:pt x="0" y="9"/>
                </a:lnTo>
                <a:lnTo>
                  <a:pt x="326560" y="9"/>
                </a:lnTo>
                <a:cubicBezTo>
                  <a:pt x="328303" y="9"/>
                  <a:pt x="329716" y="428405"/>
                  <a:pt x="329716" y="95684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5129" tIns="28161" rIns="28160" bIns="28160" spcCol="1270" anchor="ctr"/>
          <a:lstStyle/>
          <a:p>
            <a:pPr marL="0" lvl="1" defTabSz="844550" eaLnBrk="1" fontAlgn="auto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s-GT" sz="1700" dirty="0"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</a:p>
        </p:txBody>
      </p:sp>
      <p:sp>
        <p:nvSpPr>
          <p:cNvPr id="23" name="Forma libre 22">
            <a:extLst>
              <a:ext uri="{FF2B5EF4-FFF2-40B4-BE49-F238E27FC236}">
                <a16:creationId xmlns:a16="http://schemas.microsoft.com/office/drawing/2014/main" id="{4C3433EB-495D-4E92-AA77-E045C470929E}"/>
              </a:ext>
            </a:extLst>
          </p:cNvPr>
          <p:cNvSpPr/>
          <p:nvPr/>
        </p:nvSpPr>
        <p:spPr>
          <a:xfrm>
            <a:off x="6348413" y="2422525"/>
            <a:ext cx="1798637" cy="415925"/>
          </a:xfrm>
          <a:custGeom>
            <a:avLst/>
            <a:gdLst>
              <a:gd name="connsiteX0" fmla="*/ 54954 w 329716"/>
              <a:gd name="connsiteY0" fmla="*/ 0 h 5740921"/>
              <a:gd name="connsiteX1" fmla="*/ 274762 w 329716"/>
              <a:gd name="connsiteY1" fmla="*/ 0 h 5740921"/>
              <a:gd name="connsiteX2" fmla="*/ 329716 w 329716"/>
              <a:gd name="connsiteY2" fmla="*/ 54954 h 5740921"/>
              <a:gd name="connsiteX3" fmla="*/ 329716 w 329716"/>
              <a:gd name="connsiteY3" fmla="*/ 5740921 h 5740921"/>
              <a:gd name="connsiteX4" fmla="*/ 329716 w 329716"/>
              <a:gd name="connsiteY4" fmla="*/ 5740921 h 5740921"/>
              <a:gd name="connsiteX5" fmla="*/ 0 w 329716"/>
              <a:gd name="connsiteY5" fmla="*/ 5740921 h 5740921"/>
              <a:gd name="connsiteX6" fmla="*/ 0 w 329716"/>
              <a:gd name="connsiteY6" fmla="*/ 5740921 h 5740921"/>
              <a:gd name="connsiteX7" fmla="*/ 0 w 329716"/>
              <a:gd name="connsiteY7" fmla="*/ 54954 h 5740921"/>
              <a:gd name="connsiteX8" fmla="*/ 54954 w 329716"/>
              <a:gd name="connsiteY8" fmla="*/ 0 h 57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716" h="5740921">
                <a:moveTo>
                  <a:pt x="329716" y="956849"/>
                </a:moveTo>
                <a:lnTo>
                  <a:pt x="329716" y="4784072"/>
                </a:lnTo>
                <a:cubicBezTo>
                  <a:pt x="329716" y="5312516"/>
                  <a:pt x="328303" y="5740912"/>
                  <a:pt x="326560" y="5740912"/>
                </a:cubicBezTo>
                <a:lnTo>
                  <a:pt x="0" y="5740912"/>
                </a:lnTo>
                <a:lnTo>
                  <a:pt x="0" y="5740912"/>
                </a:lnTo>
                <a:lnTo>
                  <a:pt x="0" y="9"/>
                </a:lnTo>
                <a:lnTo>
                  <a:pt x="0" y="9"/>
                </a:lnTo>
                <a:lnTo>
                  <a:pt x="326560" y="9"/>
                </a:lnTo>
                <a:cubicBezTo>
                  <a:pt x="328303" y="9"/>
                  <a:pt x="329716" y="428405"/>
                  <a:pt x="329716" y="95684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5129" tIns="28161" rIns="28160" bIns="28160" spcCol="1270" anchor="ctr"/>
          <a:lstStyle/>
          <a:p>
            <a:pPr marL="0" lvl="1" defTabSz="844550" eaLnBrk="1" fontAlgn="auto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s-GT" sz="1700" dirty="0">
                <a:latin typeface="Arial" panose="020B0604020202020204" pitchFamily="34" charset="0"/>
                <a:cs typeface="Arial" panose="020B0604020202020204" pitchFamily="34" charset="0"/>
              </a:rPr>
              <a:t>Reforma Fiscal Integral</a:t>
            </a:r>
          </a:p>
        </p:txBody>
      </p:sp>
      <p:sp>
        <p:nvSpPr>
          <p:cNvPr id="25" name="Forma libre 24">
            <a:extLst>
              <a:ext uri="{FF2B5EF4-FFF2-40B4-BE49-F238E27FC236}">
                <a16:creationId xmlns:a16="http://schemas.microsoft.com/office/drawing/2014/main" id="{0BEF7672-7A31-4899-AC4B-F038EE671D13}"/>
              </a:ext>
            </a:extLst>
          </p:cNvPr>
          <p:cNvSpPr/>
          <p:nvPr/>
        </p:nvSpPr>
        <p:spPr>
          <a:xfrm>
            <a:off x="5541963" y="1341438"/>
            <a:ext cx="1728787" cy="652462"/>
          </a:xfrm>
          <a:custGeom>
            <a:avLst/>
            <a:gdLst>
              <a:gd name="connsiteX0" fmla="*/ 54954 w 329716"/>
              <a:gd name="connsiteY0" fmla="*/ 0 h 5740921"/>
              <a:gd name="connsiteX1" fmla="*/ 274762 w 329716"/>
              <a:gd name="connsiteY1" fmla="*/ 0 h 5740921"/>
              <a:gd name="connsiteX2" fmla="*/ 329716 w 329716"/>
              <a:gd name="connsiteY2" fmla="*/ 54954 h 5740921"/>
              <a:gd name="connsiteX3" fmla="*/ 329716 w 329716"/>
              <a:gd name="connsiteY3" fmla="*/ 5740921 h 5740921"/>
              <a:gd name="connsiteX4" fmla="*/ 329716 w 329716"/>
              <a:gd name="connsiteY4" fmla="*/ 5740921 h 5740921"/>
              <a:gd name="connsiteX5" fmla="*/ 0 w 329716"/>
              <a:gd name="connsiteY5" fmla="*/ 5740921 h 5740921"/>
              <a:gd name="connsiteX6" fmla="*/ 0 w 329716"/>
              <a:gd name="connsiteY6" fmla="*/ 5740921 h 5740921"/>
              <a:gd name="connsiteX7" fmla="*/ 0 w 329716"/>
              <a:gd name="connsiteY7" fmla="*/ 54954 h 5740921"/>
              <a:gd name="connsiteX8" fmla="*/ 54954 w 329716"/>
              <a:gd name="connsiteY8" fmla="*/ 0 h 574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716" h="5740921">
                <a:moveTo>
                  <a:pt x="329716" y="956849"/>
                </a:moveTo>
                <a:lnTo>
                  <a:pt x="329716" y="4784072"/>
                </a:lnTo>
                <a:cubicBezTo>
                  <a:pt x="329716" y="5312516"/>
                  <a:pt x="328303" y="5740912"/>
                  <a:pt x="326560" y="5740912"/>
                </a:cubicBezTo>
                <a:lnTo>
                  <a:pt x="0" y="5740912"/>
                </a:lnTo>
                <a:lnTo>
                  <a:pt x="0" y="5740912"/>
                </a:lnTo>
                <a:lnTo>
                  <a:pt x="0" y="9"/>
                </a:lnTo>
                <a:lnTo>
                  <a:pt x="0" y="9"/>
                </a:lnTo>
                <a:lnTo>
                  <a:pt x="326560" y="9"/>
                </a:lnTo>
                <a:cubicBezTo>
                  <a:pt x="328303" y="9"/>
                  <a:pt x="329716" y="428405"/>
                  <a:pt x="329716" y="95684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5129" tIns="28161" rIns="28160" bIns="28160" spcCol="1270" anchor="ctr"/>
          <a:lstStyle/>
          <a:p>
            <a:pPr marL="0" lvl="1" defTabSz="844550" eaLnBrk="1" fontAlgn="auto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s-GT" sz="1700" dirty="0">
                <a:latin typeface="Arial" panose="020B0604020202020204" pitchFamily="34" charset="0"/>
                <a:cs typeface="Arial" panose="020B0604020202020204" pitchFamily="34" charset="0"/>
              </a:rPr>
              <a:t>Ordenamiento territorial</a:t>
            </a:r>
          </a:p>
        </p:txBody>
      </p:sp>
      <p:grpSp>
        <p:nvGrpSpPr>
          <p:cNvPr id="13326" name="Grupo 3">
            <a:extLst>
              <a:ext uri="{FF2B5EF4-FFF2-40B4-BE49-F238E27FC236}">
                <a16:creationId xmlns:a16="http://schemas.microsoft.com/office/drawing/2014/main" id="{F352EA86-4FEF-409B-A40B-C20A68222700}"/>
              </a:ext>
            </a:extLst>
          </p:cNvPr>
          <p:cNvGrpSpPr>
            <a:grpSpLocks/>
          </p:cNvGrpSpPr>
          <p:nvPr/>
        </p:nvGrpSpPr>
        <p:grpSpPr bwMode="auto">
          <a:xfrm>
            <a:off x="3640138" y="1562100"/>
            <a:ext cx="433387" cy="455613"/>
            <a:chOff x="514897" y="1323181"/>
            <a:chExt cx="433388" cy="455247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EE038BF7-77A4-4EFA-958B-55E40A609600}"/>
                </a:ext>
              </a:extLst>
            </p:cNvPr>
            <p:cNvSpPr/>
            <p:nvPr/>
          </p:nvSpPr>
          <p:spPr bwMode="auto">
            <a:xfrm>
              <a:off x="514897" y="1323181"/>
              <a:ext cx="433388" cy="431453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3356" name="Text Box 14">
              <a:extLst>
                <a:ext uri="{FF2B5EF4-FFF2-40B4-BE49-F238E27FC236}">
                  <a16:creationId xmlns:a16="http://schemas.microsoft.com/office/drawing/2014/main" id="{80F0004D-1D32-4F7E-81F7-91A3382AF8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745" y="1332340"/>
              <a:ext cx="304800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s-GT" sz="23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1</a:t>
              </a:r>
            </a:p>
          </p:txBody>
        </p:sp>
      </p:grpSp>
      <p:grpSp>
        <p:nvGrpSpPr>
          <p:cNvPr id="13327" name="Grupo 2">
            <a:extLst>
              <a:ext uri="{FF2B5EF4-FFF2-40B4-BE49-F238E27FC236}">
                <a16:creationId xmlns:a16="http://schemas.microsoft.com/office/drawing/2014/main" id="{8B528D6F-E529-468C-AD54-003A06EF6096}"/>
              </a:ext>
            </a:extLst>
          </p:cNvPr>
          <p:cNvGrpSpPr>
            <a:grpSpLocks/>
          </p:cNvGrpSpPr>
          <p:nvPr/>
        </p:nvGrpSpPr>
        <p:grpSpPr bwMode="auto">
          <a:xfrm>
            <a:off x="2657475" y="2419350"/>
            <a:ext cx="433388" cy="446088"/>
            <a:chOff x="3021124" y="1874044"/>
            <a:chExt cx="433388" cy="446087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5504A69A-7A0C-4594-BDAB-0015B4E1C4B3}"/>
                </a:ext>
              </a:extLst>
            </p:cNvPr>
            <p:cNvSpPr/>
            <p:nvPr/>
          </p:nvSpPr>
          <p:spPr bwMode="auto">
            <a:xfrm>
              <a:off x="3021124" y="1881982"/>
              <a:ext cx="433388" cy="431799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3354" name="Text Box 14">
              <a:extLst>
                <a:ext uri="{FF2B5EF4-FFF2-40B4-BE49-F238E27FC236}">
                  <a16:creationId xmlns:a16="http://schemas.microsoft.com/office/drawing/2014/main" id="{4EB42B1C-4CA1-48E9-B1DC-7A12B70206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5099" y="1874044"/>
              <a:ext cx="304800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s-GT" sz="23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2</a:t>
              </a:r>
            </a:p>
          </p:txBody>
        </p:sp>
      </p:grpSp>
      <p:grpSp>
        <p:nvGrpSpPr>
          <p:cNvPr id="13328" name="Grupo 4">
            <a:extLst>
              <a:ext uri="{FF2B5EF4-FFF2-40B4-BE49-F238E27FC236}">
                <a16:creationId xmlns:a16="http://schemas.microsoft.com/office/drawing/2014/main" id="{49393C4D-8E86-4461-8B87-0041526143D2}"/>
              </a:ext>
            </a:extLst>
          </p:cNvPr>
          <p:cNvGrpSpPr>
            <a:grpSpLocks/>
          </p:cNvGrpSpPr>
          <p:nvPr/>
        </p:nvGrpSpPr>
        <p:grpSpPr bwMode="auto">
          <a:xfrm>
            <a:off x="2360613" y="3400425"/>
            <a:ext cx="433387" cy="447675"/>
            <a:chOff x="1765300" y="2312988"/>
            <a:chExt cx="433388" cy="447675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C6C15CE0-3D3F-4621-8F83-4261344E4BA0}"/>
                </a:ext>
              </a:extLst>
            </p:cNvPr>
            <p:cNvSpPr/>
            <p:nvPr/>
          </p:nvSpPr>
          <p:spPr bwMode="auto">
            <a:xfrm>
              <a:off x="1765300" y="2312988"/>
              <a:ext cx="433388" cy="431800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3352" name="Text Box 14">
              <a:extLst>
                <a:ext uri="{FF2B5EF4-FFF2-40B4-BE49-F238E27FC236}">
                  <a16:creationId xmlns:a16="http://schemas.microsoft.com/office/drawing/2014/main" id="{11207587-BB5F-4F85-8A12-997F227C63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9275" y="2312988"/>
              <a:ext cx="304800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s-GT" sz="23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3</a:t>
              </a:r>
            </a:p>
          </p:txBody>
        </p:sp>
      </p:grpSp>
      <p:grpSp>
        <p:nvGrpSpPr>
          <p:cNvPr id="13329" name="Grupo 5">
            <a:extLst>
              <a:ext uri="{FF2B5EF4-FFF2-40B4-BE49-F238E27FC236}">
                <a16:creationId xmlns:a16="http://schemas.microsoft.com/office/drawing/2014/main" id="{A8C10BA8-0BD7-4878-BD99-CA86327B30B7}"/>
              </a:ext>
            </a:extLst>
          </p:cNvPr>
          <p:cNvGrpSpPr>
            <a:grpSpLocks/>
          </p:cNvGrpSpPr>
          <p:nvPr/>
        </p:nvGrpSpPr>
        <p:grpSpPr bwMode="auto">
          <a:xfrm>
            <a:off x="2762250" y="4481513"/>
            <a:ext cx="433388" cy="446087"/>
            <a:chOff x="1765300" y="2835275"/>
            <a:chExt cx="433388" cy="446088"/>
          </a:xfrm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DEB3856C-59C0-4832-933C-BE1659101D89}"/>
                </a:ext>
              </a:extLst>
            </p:cNvPr>
            <p:cNvSpPr/>
            <p:nvPr/>
          </p:nvSpPr>
          <p:spPr bwMode="auto">
            <a:xfrm>
              <a:off x="1765300" y="2847975"/>
              <a:ext cx="433388" cy="433388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3350" name="Text Box 14">
              <a:extLst>
                <a:ext uri="{FF2B5EF4-FFF2-40B4-BE49-F238E27FC236}">
                  <a16:creationId xmlns:a16="http://schemas.microsoft.com/office/drawing/2014/main" id="{466BF8B8-00C7-4A46-A821-3E008297B9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9275" y="2835275"/>
              <a:ext cx="304800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s-GT" sz="23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4</a:t>
              </a:r>
            </a:p>
          </p:txBody>
        </p:sp>
      </p:grpSp>
      <p:grpSp>
        <p:nvGrpSpPr>
          <p:cNvPr id="13330" name="Grupo 7">
            <a:extLst>
              <a:ext uri="{FF2B5EF4-FFF2-40B4-BE49-F238E27FC236}">
                <a16:creationId xmlns:a16="http://schemas.microsoft.com/office/drawing/2014/main" id="{E3193DB3-9CF7-4687-995F-85C5D9A31152}"/>
              </a:ext>
            </a:extLst>
          </p:cNvPr>
          <p:cNvGrpSpPr>
            <a:grpSpLocks/>
          </p:cNvGrpSpPr>
          <p:nvPr/>
        </p:nvGrpSpPr>
        <p:grpSpPr bwMode="auto">
          <a:xfrm>
            <a:off x="3640138" y="5172075"/>
            <a:ext cx="433387" cy="446088"/>
            <a:chOff x="1765300" y="3346450"/>
            <a:chExt cx="433388" cy="446088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1492CB49-53B9-4634-839E-F3DA7D02AFAC}"/>
                </a:ext>
              </a:extLst>
            </p:cNvPr>
            <p:cNvSpPr/>
            <p:nvPr/>
          </p:nvSpPr>
          <p:spPr bwMode="auto">
            <a:xfrm>
              <a:off x="1765300" y="3357563"/>
              <a:ext cx="433388" cy="431800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3348" name="Text Box 14">
              <a:extLst>
                <a:ext uri="{FF2B5EF4-FFF2-40B4-BE49-F238E27FC236}">
                  <a16:creationId xmlns:a16="http://schemas.microsoft.com/office/drawing/2014/main" id="{B47F5D4C-9D69-460D-A8F8-2EE475B0E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9275" y="3346450"/>
              <a:ext cx="304800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s-GT" sz="23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5</a:t>
              </a:r>
            </a:p>
          </p:txBody>
        </p:sp>
      </p:grpSp>
      <p:grpSp>
        <p:nvGrpSpPr>
          <p:cNvPr id="13331" name="Grupo 9">
            <a:extLst>
              <a:ext uri="{FF2B5EF4-FFF2-40B4-BE49-F238E27FC236}">
                <a16:creationId xmlns:a16="http://schemas.microsoft.com/office/drawing/2014/main" id="{A18BEAE7-A44E-4502-A34B-1521BC8F68D2}"/>
              </a:ext>
            </a:extLst>
          </p:cNvPr>
          <p:cNvGrpSpPr>
            <a:grpSpLocks/>
          </p:cNvGrpSpPr>
          <p:nvPr/>
        </p:nvGrpSpPr>
        <p:grpSpPr bwMode="auto">
          <a:xfrm>
            <a:off x="4830763" y="5183188"/>
            <a:ext cx="433387" cy="446087"/>
            <a:chOff x="1765300" y="3865563"/>
            <a:chExt cx="433388" cy="446087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D74D3C63-3093-41A5-84D0-EB8229FD7BC0}"/>
                </a:ext>
              </a:extLst>
            </p:cNvPr>
            <p:cNvSpPr/>
            <p:nvPr/>
          </p:nvSpPr>
          <p:spPr bwMode="auto">
            <a:xfrm>
              <a:off x="1765300" y="3879850"/>
              <a:ext cx="433388" cy="431800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3346" name="Text Box 14">
              <a:extLst>
                <a:ext uri="{FF2B5EF4-FFF2-40B4-BE49-F238E27FC236}">
                  <a16:creationId xmlns:a16="http://schemas.microsoft.com/office/drawing/2014/main" id="{9C21E8B9-799C-42C1-A123-00A04A3E76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9275" y="3865563"/>
              <a:ext cx="304800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s-GT" sz="23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6</a:t>
              </a:r>
            </a:p>
          </p:txBody>
        </p:sp>
      </p:grpSp>
      <p:grpSp>
        <p:nvGrpSpPr>
          <p:cNvPr id="13332" name="Grupo 11">
            <a:extLst>
              <a:ext uri="{FF2B5EF4-FFF2-40B4-BE49-F238E27FC236}">
                <a16:creationId xmlns:a16="http://schemas.microsoft.com/office/drawing/2014/main" id="{46453CC2-3D5E-4D44-BD6D-0899E4878822}"/>
              </a:ext>
            </a:extLst>
          </p:cNvPr>
          <p:cNvGrpSpPr>
            <a:grpSpLocks/>
          </p:cNvGrpSpPr>
          <p:nvPr/>
        </p:nvGrpSpPr>
        <p:grpSpPr bwMode="auto">
          <a:xfrm>
            <a:off x="5808663" y="4494213"/>
            <a:ext cx="433387" cy="457200"/>
            <a:chOff x="1765300" y="4397375"/>
            <a:chExt cx="433388" cy="457125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A82E2439-18B7-41E7-96B2-CB7467BC8186}"/>
                </a:ext>
              </a:extLst>
            </p:cNvPr>
            <p:cNvSpPr/>
            <p:nvPr/>
          </p:nvSpPr>
          <p:spPr bwMode="auto">
            <a:xfrm>
              <a:off x="1765300" y="4397375"/>
              <a:ext cx="433388" cy="433316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3344" name="Text Box 14">
              <a:extLst>
                <a:ext uri="{FF2B5EF4-FFF2-40B4-BE49-F238E27FC236}">
                  <a16:creationId xmlns:a16="http://schemas.microsoft.com/office/drawing/2014/main" id="{C72957C3-2C40-4D67-ABE9-26B63D1FF7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7724" y="4408412"/>
              <a:ext cx="304800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s-GT" sz="23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7</a:t>
              </a:r>
            </a:p>
          </p:txBody>
        </p:sp>
      </p:grpSp>
      <p:grpSp>
        <p:nvGrpSpPr>
          <p:cNvPr id="13333" name="Grupo 13">
            <a:extLst>
              <a:ext uri="{FF2B5EF4-FFF2-40B4-BE49-F238E27FC236}">
                <a16:creationId xmlns:a16="http://schemas.microsoft.com/office/drawing/2014/main" id="{75C11F47-3DA9-4207-87A3-59F8F55B9FCD}"/>
              </a:ext>
            </a:extLst>
          </p:cNvPr>
          <p:cNvGrpSpPr>
            <a:grpSpLocks/>
          </p:cNvGrpSpPr>
          <p:nvPr/>
        </p:nvGrpSpPr>
        <p:grpSpPr bwMode="auto">
          <a:xfrm>
            <a:off x="6221413" y="3400425"/>
            <a:ext cx="433387" cy="447675"/>
            <a:chOff x="1765300" y="4895850"/>
            <a:chExt cx="433388" cy="447675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62324CEE-D8DD-44A6-9DCE-67DC90A02294}"/>
                </a:ext>
              </a:extLst>
            </p:cNvPr>
            <p:cNvSpPr/>
            <p:nvPr/>
          </p:nvSpPr>
          <p:spPr bwMode="auto">
            <a:xfrm>
              <a:off x="1765300" y="4897438"/>
              <a:ext cx="433388" cy="433387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3342" name="Text Box 14">
              <a:extLst>
                <a:ext uri="{FF2B5EF4-FFF2-40B4-BE49-F238E27FC236}">
                  <a16:creationId xmlns:a16="http://schemas.microsoft.com/office/drawing/2014/main" id="{5F837E57-36A1-4BAD-88B5-0A7D6AE1A4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9275" y="4895850"/>
              <a:ext cx="304800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s-GT" sz="23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8</a:t>
              </a:r>
            </a:p>
          </p:txBody>
        </p:sp>
      </p:grpSp>
      <p:grpSp>
        <p:nvGrpSpPr>
          <p:cNvPr id="13334" name="Grupo 15">
            <a:extLst>
              <a:ext uri="{FF2B5EF4-FFF2-40B4-BE49-F238E27FC236}">
                <a16:creationId xmlns:a16="http://schemas.microsoft.com/office/drawing/2014/main" id="{CD2AA206-0529-47CC-9540-0C1F99310A55}"/>
              </a:ext>
            </a:extLst>
          </p:cNvPr>
          <p:cNvGrpSpPr>
            <a:grpSpLocks/>
          </p:cNvGrpSpPr>
          <p:nvPr/>
        </p:nvGrpSpPr>
        <p:grpSpPr bwMode="auto">
          <a:xfrm>
            <a:off x="5972175" y="2419350"/>
            <a:ext cx="433388" cy="447675"/>
            <a:chOff x="1765300" y="5400675"/>
            <a:chExt cx="433388" cy="447675"/>
          </a:xfrm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CCA04557-D3E5-41F8-AE1B-0D4BEA6F6E10}"/>
                </a:ext>
              </a:extLst>
            </p:cNvPr>
            <p:cNvSpPr/>
            <p:nvPr/>
          </p:nvSpPr>
          <p:spPr bwMode="auto">
            <a:xfrm>
              <a:off x="1765300" y="5416550"/>
              <a:ext cx="433388" cy="431800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3340" name="Text Box 14">
              <a:extLst>
                <a:ext uri="{FF2B5EF4-FFF2-40B4-BE49-F238E27FC236}">
                  <a16:creationId xmlns:a16="http://schemas.microsoft.com/office/drawing/2014/main" id="{0E5EB6DE-862E-4528-8044-FF4745FD57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9275" y="5400675"/>
              <a:ext cx="304800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s-GT" sz="23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9</a:t>
              </a:r>
            </a:p>
          </p:txBody>
        </p:sp>
      </p:grpSp>
      <p:grpSp>
        <p:nvGrpSpPr>
          <p:cNvPr id="13335" name="Grupo 17">
            <a:extLst>
              <a:ext uri="{FF2B5EF4-FFF2-40B4-BE49-F238E27FC236}">
                <a16:creationId xmlns:a16="http://schemas.microsoft.com/office/drawing/2014/main" id="{62EF8CCB-5745-4677-987E-D8DDBA6F1964}"/>
              </a:ext>
            </a:extLst>
          </p:cNvPr>
          <p:cNvGrpSpPr>
            <a:grpSpLocks/>
          </p:cNvGrpSpPr>
          <p:nvPr/>
        </p:nvGrpSpPr>
        <p:grpSpPr bwMode="auto">
          <a:xfrm>
            <a:off x="5003800" y="1562100"/>
            <a:ext cx="520700" cy="446088"/>
            <a:chOff x="1725613" y="5927725"/>
            <a:chExt cx="520700" cy="446088"/>
          </a:xfrm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76A313F8-F18C-4A94-97C3-5BC8428F15DD}"/>
                </a:ext>
              </a:extLst>
            </p:cNvPr>
            <p:cNvSpPr/>
            <p:nvPr/>
          </p:nvSpPr>
          <p:spPr bwMode="auto">
            <a:xfrm>
              <a:off x="1765301" y="5938838"/>
              <a:ext cx="433387" cy="431800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3338" name="Text Box 14">
              <a:extLst>
                <a:ext uri="{FF2B5EF4-FFF2-40B4-BE49-F238E27FC236}">
                  <a16:creationId xmlns:a16="http://schemas.microsoft.com/office/drawing/2014/main" id="{CBF718B6-E74F-42D5-B123-923CC0F2C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613" y="5927725"/>
              <a:ext cx="520700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s-GT" sz="2300" b="1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10</a:t>
              </a:r>
            </a:p>
          </p:txBody>
        </p:sp>
      </p:grpSp>
      <p:pic>
        <p:nvPicPr>
          <p:cNvPr id="13336" name="Imagen 23">
            <a:extLst>
              <a:ext uri="{FF2B5EF4-FFF2-40B4-BE49-F238E27FC236}">
                <a16:creationId xmlns:a16="http://schemas.microsoft.com/office/drawing/2014/main" id="{043BC612-4CA8-4B17-95EF-D24661809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2203450"/>
            <a:ext cx="2316162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6AC999C9-6462-4C45-AEF6-FD823C20A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838" y="3379788"/>
            <a:ext cx="4537075" cy="2281237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s-GT" sz="3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 de sectores SOCIALES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A6785F24-D0C7-46FA-9021-38592CD3379F}"/>
              </a:ext>
            </a:extLst>
          </p:cNvPr>
          <p:cNvCxnSpPr>
            <a:cxnSpLocks/>
            <a:stCxn id="17" idx="3"/>
            <a:endCxn id="16" idx="1"/>
          </p:cNvCxnSpPr>
          <p:nvPr/>
        </p:nvCxnSpPr>
        <p:spPr>
          <a:xfrm>
            <a:off x="2305050" y="4400550"/>
            <a:ext cx="339725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B3B2F5FE-9993-4F0A-BB23-C39F8EA3BFD4}"/>
              </a:ext>
            </a:extLst>
          </p:cNvPr>
          <p:cNvCxnSpPr>
            <a:cxnSpLocks/>
          </p:cNvCxnSpPr>
          <p:nvPr/>
        </p:nvCxnSpPr>
        <p:spPr>
          <a:xfrm>
            <a:off x="4421188" y="4400550"/>
            <a:ext cx="339725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BD0FE93-3DDF-444D-B482-98EFEBBEBBDA}"/>
              </a:ext>
            </a:extLst>
          </p:cNvPr>
          <p:cNvCxnSpPr>
            <a:cxnSpLocks/>
          </p:cNvCxnSpPr>
          <p:nvPr/>
        </p:nvCxnSpPr>
        <p:spPr>
          <a:xfrm>
            <a:off x="6537325" y="4400550"/>
            <a:ext cx="338138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1 Título">
            <a:extLst>
              <a:ext uri="{FF2B5EF4-FFF2-40B4-BE49-F238E27FC236}">
                <a16:creationId xmlns:a16="http://schemas.microsoft.com/office/drawing/2014/main" id="{1B0D5CFA-3992-4B33-9584-7E679F5781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9113" y="385763"/>
            <a:ext cx="8229600" cy="1143000"/>
          </a:xfrm>
        </p:spPr>
        <p:txBody>
          <a:bodyPr/>
          <a:lstStyle/>
          <a:p>
            <a:pPr eaLnBrk="1" hangingPunct="1"/>
            <a:r>
              <a:rPr lang="es-GT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 Sociales participan</a:t>
            </a:r>
            <a:br>
              <a:rPr lang="es-GT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Formulación Presupuestaria</a:t>
            </a:r>
          </a:p>
        </p:txBody>
      </p:sp>
      <p:sp>
        <p:nvSpPr>
          <p:cNvPr id="15366" name="2 Marcador de contenido">
            <a:extLst>
              <a:ext uri="{FF2B5EF4-FFF2-40B4-BE49-F238E27FC236}">
                <a16:creationId xmlns:a16="http://schemas.microsoft.com/office/drawing/2014/main" id="{8FEE6F94-6213-461A-81D2-936B41DF7A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7450" y="1816100"/>
            <a:ext cx="6802438" cy="8318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GT" altLang="es-GT" sz="2300" b="1">
                <a:latin typeface="Arial" panose="020B0604020202020204" pitchFamily="34" charset="0"/>
                <a:cs typeface="Arial" panose="020B0604020202020204" pitchFamily="34" charset="0"/>
              </a:rPr>
              <a:t>Desde 2017, fueron integradas Mesas Técnicas y se realizan Talleres de Presupuesto Abierto.</a:t>
            </a:r>
          </a:p>
        </p:txBody>
      </p:sp>
      <p:sp>
        <p:nvSpPr>
          <p:cNvPr id="15367" name="2 Marcador de contenido">
            <a:extLst>
              <a:ext uri="{FF2B5EF4-FFF2-40B4-BE49-F238E27FC236}">
                <a16:creationId xmlns:a16="http://schemas.microsoft.com/office/drawing/2014/main" id="{25898494-9302-420D-B3D1-3745767B7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650" y="5408613"/>
            <a:ext cx="54705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GT" altLang="es-GT" sz="2300">
                <a:latin typeface="Arial" panose="020B0604020202020204" pitchFamily="34" charset="0"/>
                <a:cs typeface="Arial" panose="020B0604020202020204" pitchFamily="34" charset="0"/>
              </a:rPr>
              <a:t>Los participantes expresaron opiniones en materia presupuestaria.</a:t>
            </a:r>
          </a:p>
        </p:txBody>
      </p:sp>
      <p:sp>
        <p:nvSpPr>
          <p:cNvPr id="15368" name="CuadroTexto 9">
            <a:extLst>
              <a:ext uri="{FF2B5EF4-FFF2-40B4-BE49-F238E27FC236}">
                <a16:creationId xmlns:a16="http://schemas.microsoft.com/office/drawing/2014/main" id="{45597737-50BC-44C1-9121-0E60E826F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3979863"/>
            <a:ext cx="13350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2200" b="1">
                <a:solidFill>
                  <a:schemeClr val="tx2"/>
                </a:solidFill>
              </a:rPr>
              <a:t>Sector Público</a:t>
            </a:r>
          </a:p>
        </p:txBody>
      </p:sp>
      <p:sp>
        <p:nvSpPr>
          <p:cNvPr id="15369" name="CuadroTexto 10">
            <a:extLst>
              <a:ext uri="{FF2B5EF4-FFF2-40B4-BE49-F238E27FC236}">
                <a16:creationId xmlns:a16="http://schemas.microsoft.com/office/drawing/2014/main" id="{FDA210D5-0E20-4908-9B96-2E6563FE1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3979863"/>
            <a:ext cx="18351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2200" b="1">
                <a:solidFill>
                  <a:schemeClr val="tx2"/>
                </a:solidFill>
              </a:rPr>
              <a:t>Comunidad</a:t>
            </a:r>
          </a:p>
          <a:p>
            <a:pPr algn="ctr" eaLnBrk="1" hangingPunct="1"/>
            <a:r>
              <a:rPr lang="es-GT" altLang="es-GT" sz="2200" b="1">
                <a:solidFill>
                  <a:schemeClr val="tx2"/>
                </a:solidFill>
              </a:rPr>
              <a:t>Internacional</a:t>
            </a:r>
          </a:p>
        </p:txBody>
      </p:sp>
      <p:sp>
        <p:nvSpPr>
          <p:cNvPr id="15370" name="CuadroTexto 11">
            <a:extLst>
              <a:ext uri="{FF2B5EF4-FFF2-40B4-BE49-F238E27FC236}">
                <a16:creationId xmlns:a16="http://schemas.microsoft.com/office/drawing/2014/main" id="{BC6ED150-D9D1-4D54-821F-D5CD2320C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3740150"/>
            <a:ext cx="15716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2100" b="1">
                <a:solidFill>
                  <a:schemeClr val="tx2"/>
                </a:solidFill>
              </a:rPr>
              <a:t>Sociedad</a:t>
            </a:r>
          </a:p>
          <a:p>
            <a:pPr algn="ctr" eaLnBrk="1" hangingPunct="1"/>
            <a:r>
              <a:rPr lang="es-GT" altLang="es-GT" sz="2000" b="1">
                <a:solidFill>
                  <a:schemeClr val="tx2"/>
                </a:solidFill>
              </a:rPr>
              <a:t>Civil</a:t>
            </a:r>
          </a:p>
          <a:p>
            <a:pPr algn="ctr" eaLnBrk="1" hangingPunct="1"/>
            <a:r>
              <a:rPr lang="es-GT" altLang="es-GT" sz="2000" b="1">
                <a:solidFill>
                  <a:schemeClr val="tx2"/>
                </a:solidFill>
              </a:rPr>
              <a:t>y centros de investigación</a:t>
            </a:r>
          </a:p>
        </p:txBody>
      </p:sp>
      <p:sp>
        <p:nvSpPr>
          <p:cNvPr id="15371" name="CuadroTexto 12">
            <a:extLst>
              <a:ext uri="{FF2B5EF4-FFF2-40B4-BE49-F238E27FC236}">
                <a16:creationId xmlns:a16="http://schemas.microsoft.com/office/drawing/2014/main" id="{5F029967-4AC2-4445-84BB-85B303710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3979863"/>
            <a:ext cx="19446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2200" b="1">
                <a:solidFill>
                  <a:schemeClr val="tx2"/>
                </a:solidFill>
              </a:rPr>
              <a:t>Medios de</a:t>
            </a:r>
          </a:p>
          <a:p>
            <a:pPr algn="ctr" eaLnBrk="1" hangingPunct="1"/>
            <a:r>
              <a:rPr lang="es-GT" altLang="es-GT" sz="2200" b="1">
                <a:solidFill>
                  <a:schemeClr val="tx2"/>
                </a:solidFill>
              </a:rPr>
              <a:t>Comunicación</a:t>
            </a:r>
          </a:p>
        </p:txBody>
      </p:sp>
      <p:sp>
        <p:nvSpPr>
          <p:cNvPr id="16" name="Corchetes 15">
            <a:extLst>
              <a:ext uri="{FF2B5EF4-FFF2-40B4-BE49-F238E27FC236}">
                <a16:creationId xmlns:a16="http://schemas.microsoft.com/office/drawing/2014/main" id="{A8AFB7D3-FF0F-41BC-B1E4-39C98701435B}"/>
              </a:ext>
            </a:extLst>
          </p:cNvPr>
          <p:cNvSpPr/>
          <p:nvPr/>
        </p:nvSpPr>
        <p:spPr>
          <a:xfrm>
            <a:off x="2644775" y="3716338"/>
            <a:ext cx="1776413" cy="1368425"/>
          </a:xfrm>
          <a:prstGeom prst="bracketPair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 dirty="0"/>
          </a:p>
        </p:txBody>
      </p:sp>
      <p:sp>
        <p:nvSpPr>
          <p:cNvPr id="17" name="Corchetes 16">
            <a:extLst>
              <a:ext uri="{FF2B5EF4-FFF2-40B4-BE49-F238E27FC236}">
                <a16:creationId xmlns:a16="http://schemas.microsoft.com/office/drawing/2014/main" id="{39CE0F30-92F6-4FAC-8C1E-DB61BD0EBB05}"/>
              </a:ext>
            </a:extLst>
          </p:cNvPr>
          <p:cNvSpPr/>
          <p:nvPr/>
        </p:nvSpPr>
        <p:spPr>
          <a:xfrm>
            <a:off x="528638" y="3716338"/>
            <a:ext cx="1776412" cy="1368425"/>
          </a:xfrm>
          <a:prstGeom prst="bracketPair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 dirty="0"/>
          </a:p>
        </p:txBody>
      </p:sp>
      <p:sp>
        <p:nvSpPr>
          <p:cNvPr id="18" name="Corchetes 17">
            <a:extLst>
              <a:ext uri="{FF2B5EF4-FFF2-40B4-BE49-F238E27FC236}">
                <a16:creationId xmlns:a16="http://schemas.microsoft.com/office/drawing/2014/main" id="{711D141F-3514-4E48-8D28-D6C7605ED929}"/>
              </a:ext>
            </a:extLst>
          </p:cNvPr>
          <p:cNvSpPr/>
          <p:nvPr/>
        </p:nvSpPr>
        <p:spPr>
          <a:xfrm>
            <a:off x="4760913" y="3716338"/>
            <a:ext cx="1776412" cy="1368425"/>
          </a:xfrm>
          <a:prstGeom prst="bracketPair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 dirty="0"/>
          </a:p>
        </p:txBody>
      </p:sp>
      <p:sp>
        <p:nvSpPr>
          <p:cNvPr id="19" name="Corchetes 18">
            <a:extLst>
              <a:ext uri="{FF2B5EF4-FFF2-40B4-BE49-F238E27FC236}">
                <a16:creationId xmlns:a16="http://schemas.microsoft.com/office/drawing/2014/main" id="{4325321B-FBC6-497C-9DBC-C39687A567EE}"/>
              </a:ext>
            </a:extLst>
          </p:cNvPr>
          <p:cNvSpPr/>
          <p:nvPr/>
        </p:nvSpPr>
        <p:spPr>
          <a:xfrm>
            <a:off x="6875463" y="3716338"/>
            <a:ext cx="1778000" cy="1368425"/>
          </a:xfrm>
          <a:prstGeom prst="bracketPair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1EE18AB-9DB8-44B9-B40E-C398A6A16383}"/>
              </a:ext>
            </a:extLst>
          </p:cNvPr>
          <p:cNvSpPr txBox="1"/>
          <p:nvPr/>
        </p:nvSpPr>
        <p:spPr>
          <a:xfrm>
            <a:off x="3348038" y="3068638"/>
            <a:ext cx="2592387" cy="446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GT" sz="2300" b="1" spc="300" dirty="0">
                <a:solidFill>
                  <a:schemeClr val="tx2"/>
                </a:solidFill>
                <a:latin typeface="+mn-lt"/>
              </a:rPr>
              <a:t>PARTICIPANTES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DBF9B952-7C92-43DE-AEF3-AB42A7C9463E}"/>
              </a:ext>
            </a:extLst>
          </p:cNvPr>
          <p:cNvCxnSpPr/>
          <p:nvPr/>
        </p:nvCxnSpPr>
        <p:spPr>
          <a:xfrm>
            <a:off x="4510088" y="4081463"/>
            <a:ext cx="0" cy="7747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68039E5-1B60-4BBD-AF4F-2F8D3F7AFD5B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2185988" y="2979738"/>
            <a:ext cx="48387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8" name="1 Título">
            <a:extLst>
              <a:ext uri="{FF2B5EF4-FFF2-40B4-BE49-F238E27FC236}">
                <a16:creationId xmlns:a16="http://schemas.microsoft.com/office/drawing/2014/main" id="{C40B30CB-95B2-40AA-93E4-1CE77BB063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476250"/>
            <a:ext cx="7367587" cy="1081088"/>
          </a:xfrm>
        </p:spPr>
        <p:txBody>
          <a:bodyPr/>
          <a:lstStyle/>
          <a:p>
            <a:pPr algn="l" eaLnBrk="1" hangingPunct="1"/>
            <a:r>
              <a:rPr lang="es-GT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Mesas Técnicas desarrolladas para 2019, tenían varios objetivos:</a:t>
            </a:r>
          </a:p>
        </p:txBody>
      </p:sp>
      <p:sp>
        <p:nvSpPr>
          <p:cNvPr id="16389" name="2 Marcador de contenido">
            <a:extLst>
              <a:ext uri="{FF2B5EF4-FFF2-40B4-BE49-F238E27FC236}">
                <a16:creationId xmlns:a16="http://schemas.microsoft.com/office/drawing/2014/main" id="{D1882415-E6DC-48B8-B4B6-E05AB843B6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3573463"/>
            <a:ext cx="2232025" cy="2447925"/>
          </a:xfrm>
        </p:spPr>
        <p:txBody>
          <a:bodyPr/>
          <a:lstStyle/>
          <a:p>
            <a:pPr marL="0" indent="0" algn="ctr" eaLnBrk="1" hangingPunct="1"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s-GT" altLang="es-GT" sz="2200">
                <a:latin typeface="Arial" panose="020B0604020202020204" pitchFamily="34" charset="0"/>
                <a:cs typeface="Arial" panose="020B0604020202020204" pitchFamily="34" charset="0"/>
              </a:rPr>
              <a:t>Lograr que las instituciones definieran la continuidad de sus programas en el período </a:t>
            </a:r>
            <a:br>
              <a:rPr lang="es-GT" altLang="es-GT" sz="2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altLang="es-GT" sz="2200">
                <a:latin typeface="Arial" panose="020B0604020202020204" pitchFamily="34" charset="0"/>
                <a:cs typeface="Arial" panose="020B0604020202020204" pitchFamily="34" charset="0"/>
              </a:rPr>
              <a:t>2019-2023.</a:t>
            </a:r>
          </a:p>
        </p:txBody>
      </p:sp>
      <p:pic>
        <p:nvPicPr>
          <p:cNvPr id="16390" name="Imagen 8">
            <a:extLst>
              <a:ext uri="{FF2B5EF4-FFF2-40B4-BE49-F238E27FC236}">
                <a16:creationId xmlns:a16="http://schemas.microsoft.com/office/drawing/2014/main" id="{A6809BCC-7480-4ED6-9BFD-1C2FBF6EF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773238"/>
            <a:ext cx="2495550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2 Marcador de contenido">
            <a:extLst>
              <a:ext uri="{FF2B5EF4-FFF2-40B4-BE49-F238E27FC236}">
                <a16:creationId xmlns:a16="http://schemas.microsoft.com/office/drawing/2014/main" id="{8AAA19DF-28DD-4A13-B887-527B5133D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4941888"/>
            <a:ext cx="205263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s-GT" altLang="es-GT" sz="2200">
                <a:latin typeface="Arial" panose="020B0604020202020204" pitchFamily="34" charset="0"/>
                <a:cs typeface="Arial" panose="020B0604020202020204" pitchFamily="34" charset="0"/>
              </a:rPr>
              <a:t>Fijar las metas de cada uno de estos programas</a:t>
            </a:r>
          </a:p>
        </p:txBody>
      </p:sp>
      <p:sp>
        <p:nvSpPr>
          <p:cNvPr id="16392" name="2 Marcador de contenido">
            <a:extLst>
              <a:ext uri="{FF2B5EF4-FFF2-40B4-BE49-F238E27FC236}">
                <a16:creationId xmlns:a16="http://schemas.microsoft.com/office/drawing/2014/main" id="{BED14C00-E3EB-44B6-B5FB-6A6590059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3573463"/>
            <a:ext cx="21590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s-GT" altLang="es-GT" sz="2200">
                <a:latin typeface="Arial" panose="020B0604020202020204" pitchFamily="34" charset="0"/>
                <a:cs typeface="Arial" panose="020B0604020202020204" pitchFamily="34" charset="0"/>
              </a:rPr>
              <a:t>En 2019, corresponde ampliar cobertura y  calidad de los servicios.</a:t>
            </a:r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F15E19FC-FB17-42D0-9FFA-28947A0F8992}"/>
              </a:ext>
            </a:extLst>
          </p:cNvPr>
          <p:cNvSpPr/>
          <p:nvPr/>
        </p:nvSpPr>
        <p:spPr>
          <a:xfrm rot="16200000">
            <a:off x="1619251" y="2979737"/>
            <a:ext cx="1185862" cy="1185863"/>
          </a:xfrm>
          <a:prstGeom prst="arc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13" name="Arco 12">
            <a:extLst>
              <a:ext uri="{FF2B5EF4-FFF2-40B4-BE49-F238E27FC236}">
                <a16:creationId xmlns:a16="http://schemas.microsoft.com/office/drawing/2014/main" id="{C859FC4F-2295-4BF5-9C30-20B7A1E9F403}"/>
              </a:ext>
            </a:extLst>
          </p:cNvPr>
          <p:cNvSpPr/>
          <p:nvPr/>
        </p:nvSpPr>
        <p:spPr>
          <a:xfrm>
            <a:off x="6430963" y="2979738"/>
            <a:ext cx="1185862" cy="1185862"/>
          </a:xfrm>
          <a:prstGeom prst="arc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>
            <a:extLst>
              <a:ext uri="{FF2B5EF4-FFF2-40B4-BE49-F238E27FC236}">
                <a16:creationId xmlns:a16="http://schemas.microsoft.com/office/drawing/2014/main" id="{82EF6E05-1CC8-4C54-AFAF-2444917963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642350" cy="1143000"/>
          </a:xfrm>
        </p:spPr>
        <p:txBody>
          <a:bodyPr/>
          <a:lstStyle/>
          <a:p>
            <a:pPr eaLnBrk="1" hangingPunct="1"/>
            <a:r>
              <a:rPr lang="es-GT" altLang="es-GT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Mesas Técnicas y los Talleres de Presupuesto Abierto se convirtieron en:</a:t>
            </a:r>
          </a:p>
        </p:txBody>
      </p:sp>
      <p:sp>
        <p:nvSpPr>
          <p:cNvPr id="17411" name="2 Marcador de contenido">
            <a:extLst>
              <a:ext uri="{FF2B5EF4-FFF2-40B4-BE49-F238E27FC236}">
                <a16:creationId xmlns:a16="http://schemas.microsoft.com/office/drawing/2014/main" id="{F76DB6E2-96F6-4D47-828A-1D787B06C3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4221163"/>
            <a:ext cx="2159000" cy="2592387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GT" altLang="es-GT" sz="2100">
                <a:latin typeface="Arial" panose="020B0604020202020204" pitchFamily="34" charset="0"/>
                <a:cs typeface="Arial" panose="020B0604020202020204" pitchFamily="34" charset="0"/>
              </a:rPr>
              <a:t>Promueven la participación de los sectores en consensos para definir políticas públicas.</a:t>
            </a:r>
          </a:p>
        </p:txBody>
      </p:sp>
      <p:sp>
        <p:nvSpPr>
          <p:cNvPr id="17412" name="CuadroTexto 1">
            <a:extLst>
              <a:ext uri="{FF2B5EF4-FFF2-40B4-BE49-F238E27FC236}">
                <a16:creationId xmlns:a16="http://schemas.microsoft.com/office/drawing/2014/main" id="{DD0AE680-C7F0-44D7-A1F2-31A949B6B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966913"/>
            <a:ext cx="41052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2600" b="1">
                <a:solidFill>
                  <a:schemeClr val="tx2"/>
                </a:solidFill>
              </a:rPr>
              <a:t>HERRAMIENTAS VALIOSAS</a:t>
            </a:r>
          </a:p>
        </p:txBody>
      </p:sp>
      <p:sp>
        <p:nvSpPr>
          <p:cNvPr id="17413" name="2 Marcador de contenido">
            <a:extLst>
              <a:ext uri="{FF2B5EF4-FFF2-40B4-BE49-F238E27FC236}">
                <a16:creationId xmlns:a16="http://schemas.microsoft.com/office/drawing/2014/main" id="{3CA5DE60-2D18-47F1-806E-A1ABA9595DF5}"/>
              </a:ext>
            </a:extLst>
          </p:cNvPr>
          <p:cNvSpPr txBox="1">
            <a:spLocks/>
          </p:cNvSpPr>
          <p:nvPr/>
        </p:nvSpPr>
        <p:spPr bwMode="auto">
          <a:xfrm>
            <a:off x="5940425" y="4221163"/>
            <a:ext cx="251936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GT" altLang="es-GT" sz="2100">
                <a:latin typeface="Arial" panose="020B0604020202020204" pitchFamily="34" charset="0"/>
                <a:cs typeface="Arial" panose="020B0604020202020204" pitchFamily="34" charset="0"/>
              </a:rPr>
              <a:t>Con transparencia presentan a los guatemaltecos las discusiones sobre la formulación del Presupuesto.</a:t>
            </a:r>
          </a:p>
        </p:txBody>
      </p:sp>
      <p:sp>
        <p:nvSpPr>
          <p:cNvPr id="17414" name="2 Marcador de contenido">
            <a:extLst>
              <a:ext uri="{FF2B5EF4-FFF2-40B4-BE49-F238E27FC236}">
                <a16:creationId xmlns:a16="http://schemas.microsoft.com/office/drawing/2014/main" id="{D04E9A9D-ED14-4518-8510-BB0E84DF17DA}"/>
              </a:ext>
            </a:extLst>
          </p:cNvPr>
          <p:cNvSpPr txBox="1">
            <a:spLocks/>
          </p:cNvSpPr>
          <p:nvPr/>
        </p:nvSpPr>
        <p:spPr bwMode="auto">
          <a:xfrm>
            <a:off x="3455988" y="4221163"/>
            <a:ext cx="208756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GT" altLang="es-GT" sz="2100">
                <a:latin typeface="Arial" panose="020B0604020202020204" pitchFamily="34" charset="0"/>
                <a:cs typeface="Arial" panose="020B0604020202020204" pitchFamily="34" charset="0"/>
              </a:rPr>
              <a:t>Generan información que luego se comparte con la ciudadanía.</a:t>
            </a:r>
          </a:p>
        </p:txBody>
      </p:sp>
      <p:pic>
        <p:nvPicPr>
          <p:cNvPr id="17415" name="Imagen 9">
            <a:extLst>
              <a:ext uri="{FF2B5EF4-FFF2-40B4-BE49-F238E27FC236}">
                <a16:creationId xmlns:a16="http://schemas.microsoft.com/office/drawing/2014/main" id="{2A9521E6-4A34-4F77-B254-EBA2F2B3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800350"/>
            <a:ext cx="1331912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Imagen 11">
            <a:extLst>
              <a:ext uri="{FF2B5EF4-FFF2-40B4-BE49-F238E27FC236}">
                <a16:creationId xmlns:a16="http://schemas.microsoft.com/office/drawing/2014/main" id="{7227E254-7C78-44CF-926F-20A2FB1B5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2800350"/>
            <a:ext cx="13335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Imagen 13">
            <a:extLst>
              <a:ext uri="{FF2B5EF4-FFF2-40B4-BE49-F238E27FC236}">
                <a16:creationId xmlns:a16="http://schemas.microsoft.com/office/drawing/2014/main" id="{6FC0343A-2E2F-4D03-8BED-017EADFDA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800350"/>
            <a:ext cx="133191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BC052B5-4AA6-4105-A390-E42F50C721D6}"/>
              </a:ext>
            </a:extLst>
          </p:cNvPr>
          <p:cNvCxnSpPr>
            <a:cxnSpLocks/>
          </p:cNvCxnSpPr>
          <p:nvPr/>
        </p:nvCxnSpPr>
        <p:spPr>
          <a:xfrm>
            <a:off x="2452688" y="3481388"/>
            <a:ext cx="1455737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DDECD01D-5529-4E85-872B-775F373DE2F0}"/>
              </a:ext>
            </a:extLst>
          </p:cNvPr>
          <p:cNvCxnSpPr>
            <a:cxnSpLocks/>
          </p:cNvCxnSpPr>
          <p:nvPr/>
        </p:nvCxnSpPr>
        <p:spPr>
          <a:xfrm>
            <a:off x="5099050" y="3481388"/>
            <a:ext cx="1455738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>
            <a:extLst>
              <a:ext uri="{FF2B5EF4-FFF2-40B4-BE49-F238E27FC236}">
                <a16:creationId xmlns:a16="http://schemas.microsoft.com/office/drawing/2014/main" id="{EFAF8978-DAD5-45F8-A939-BED21845F56C}"/>
              </a:ext>
            </a:extLst>
          </p:cNvPr>
          <p:cNvSpPr/>
          <p:nvPr/>
        </p:nvSpPr>
        <p:spPr>
          <a:xfrm>
            <a:off x="755650" y="981075"/>
            <a:ext cx="7704138" cy="53276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18435" name="1 Título">
            <a:extLst>
              <a:ext uri="{FF2B5EF4-FFF2-40B4-BE49-F238E27FC236}">
                <a16:creationId xmlns:a16="http://schemas.microsoft.com/office/drawing/2014/main" id="{1CF941D8-3770-4DAF-AAAD-573A7940FD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pPr eaLnBrk="1" hangingPunct="1"/>
            <a:r>
              <a:rPr lang="es-GT" altLang="es-GT" sz="3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Talleres de Presupuesto Abierto </a:t>
            </a:r>
          </a:p>
        </p:txBody>
      </p:sp>
      <p:pic>
        <p:nvPicPr>
          <p:cNvPr id="18436" name="Picture 6" descr="C:\Users\larevalo\Documents\Documentos\2018\Formulación\Presentaciones\Presentación Presupuesto\Fotos\IMG_8350.JPG">
            <a:extLst>
              <a:ext uri="{FF2B5EF4-FFF2-40B4-BE49-F238E27FC236}">
                <a16:creationId xmlns:a16="http://schemas.microsoft.com/office/drawing/2014/main" id="{340E1B85-A815-42DC-A6D1-89A23300F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3716338"/>
            <a:ext cx="3598862" cy="240030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2" descr="C:\Users\larevalo\Documents\Documentos\2018\Formulación\Presentaciones\Presentación Presupuesto\Fotos\IMG_8352.JPG">
            <a:extLst>
              <a:ext uri="{FF2B5EF4-FFF2-40B4-BE49-F238E27FC236}">
                <a16:creationId xmlns:a16="http://schemas.microsoft.com/office/drawing/2014/main" id="{184FC4E7-0C59-4379-9747-EC6AF81F2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1185863"/>
            <a:ext cx="3598862" cy="240030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3" descr="C:\Users\larevalo\Documents\Documentos\2018\Formulación\Presentaciones\Presentación Presupuesto\Fotos\IMG_8670.JPG">
            <a:extLst>
              <a:ext uri="{FF2B5EF4-FFF2-40B4-BE49-F238E27FC236}">
                <a16:creationId xmlns:a16="http://schemas.microsoft.com/office/drawing/2014/main" id="{2B252F2E-B485-4A46-9422-5768B17ED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185863"/>
            <a:ext cx="3600450" cy="240030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4" descr="C:\Users\larevalo\Documents\Documentos\2018\Formulación\Presentaciones\Presentación Presupuesto\Fotos\IMG_8398.JPG">
            <a:extLst>
              <a:ext uri="{FF2B5EF4-FFF2-40B4-BE49-F238E27FC236}">
                <a16:creationId xmlns:a16="http://schemas.microsoft.com/office/drawing/2014/main" id="{AC488E73-B339-4F38-8586-3DD09B87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>
            <a:fillRect/>
          </a:stretch>
        </p:blipFill>
        <p:spPr bwMode="auto">
          <a:xfrm>
            <a:off x="4649788" y="3738563"/>
            <a:ext cx="3600450" cy="2378075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Marcador de contenido">
            <a:extLst>
              <a:ext uri="{FF2B5EF4-FFF2-40B4-BE49-F238E27FC236}">
                <a16:creationId xmlns:a16="http://schemas.microsoft.com/office/drawing/2014/main" id="{6D74339A-B682-414A-A554-FFD88FE17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32388" y="4005263"/>
            <a:ext cx="3113087" cy="1439862"/>
          </a:xfrm>
        </p:spPr>
        <p:txBody>
          <a:bodyPr/>
          <a:lstStyle/>
          <a:p>
            <a:pPr algn="r" eaLnBrk="1" hangingPunct="1"/>
            <a:r>
              <a:rPr lang="es-GT" altLang="es-GT">
                <a:solidFill>
                  <a:schemeClr val="tx1"/>
                </a:solidFill>
              </a:rPr>
              <a:t>Proyecciones Macroeconómicas externas e internas </a:t>
            </a:r>
            <a:r>
              <a:rPr lang="es-GT" altLang="es-GT" sz="2200">
                <a:solidFill>
                  <a:schemeClr val="tx1"/>
                </a:solidFill>
              </a:rPr>
              <a:t>permiten</a:t>
            </a:r>
            <a:r>
              <a:rPr lang="es-GT" altLang="es-GT">
                <a:solidFill>
                  <a:schemeClr val="tx1"/>
                </a:solidFill>
              </a:rPr>
              <a:t> prever un buen comportamiento en las variables fiscales.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BDDFF2E-811B-4A0A-87E4-3A7885CD5585}"/>
              </a:ext>
            </a:extLst>
          </p:cNvPr>
          <p:cNvSpPr txBox="1">
            <a:spLocks/>
          </p:cNvSpPr>
          <p:nvPr/>
        </p:nvSpPr>
        <p:spPr bwMode="auto">
          <a:xfrm>
            <a:off x="3708400" y="765175"/>
            <a:ext cx="4537075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s-GT" sz="3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QUE SUSTENTA EL PROYECTO DE PRESUPUESTO 2019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>
            <a:extLst>
              <a:ext uri="{FF2B5EF4-FFF2-40B4-BE49-F238E27FC236}">
                <a16:creationId xmlns:a16="http://schemas.microsoft.com/office/drawing/2014/main" id="{6F78C6AF-D749-4A1F-90E3-6C952E4222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82850" y="404813"/>
            <a:ext cx="4321175" cy="792162"/>
          </a:xfrm>
        </p:spPr>
        <p:txBody>
          <a:bodyPr/>
          <a:lstStyle/>
          <a:p>
            <a:pPr algn="just" eaLnBrk="1" hangingPunct="1"/>
            <a:r>
              <a:rPr lang="es-GT" altLang="es-GT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Externo</a:t>
            </a:r>
          </a:p>
        </p:txBody>
      </p:sp>
      <p:sp>
        <p:nvSpPr>
          <p:cNvPr id="2" name="2 Marcador de contenido">
            <a:extLst>
              <a:ext uri="{FF2B5EF4-FFF2-40B4-BE49-F238E27FC236}">
                <a16:creationId xmlns:a16="http://schemas.microsoft.com/office/drawing/2014/main" id="{1BFEE48D-F2E2-4AB7-B467-E83D46D684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2450" y="1622425"/>
            <a:ext cx="6278563" cy="4110038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s-GT" altLang="es-GT" sz="2300" dirty="0">
                <a:latin typeface="Arial" panose="020B0604020202020204" pitchFamily="34" charset="0"/>
                <a:cs typeface="Arial" panose="020B0604020202020204" pitchFamily="34" charset="0"/>
              </a:rPr>
              <a:t>El Fondo Monetario Internacional (FMI), el Banco Mundial (BIRF) y el Banco Central Europeo (BCE) prevén un alza de la economía a nivel general por el crecimiento de las economías avanzadas y de mercados emergentes.</a:t>
            </a:r>
          </a:p>
          <a:p>
            <a:pPr eaLnBrk="1" hangingPunct="1">
              <a:defRPr/>
            </a:pPr>
            <a:endParaRPr lang="es-GT" altLang="es-GT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s-GT" altLang="es-GT" sz="2300" dirty="0">
                <a:latin typeface="Arial" panose="020B0604020202020204" pitchFamily="34" charset="0"/>
                <a:cs typeface="Arial" panose="020B0604020202020204" pitchFamily="34" charset="0"/>
              </a:rPr>
              <a:t>La situación genera optimismo en Guatemala por el positivo crecimiento económico</a:t>
            </a:r>
          </a:p>
          <a:p>
            <a:pPr marL="0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s-GT" altLang="es-GT" sz="2300" dirty="0">
                <a:latin typeface="Arial" panose="020B0604020202020204" pitchFamily="34" charset="0"/>
                <a:cs typeface="Arial" panose="020B0604020202020204" pitchFamily="34" charset="0"/>
              </a:rPr>
              <a:t>de socios como EE.UU. y México.</a:t>
            </a:r>
          </a:p>
        </p:txBody>
      </p:sp>
      <p:grpSp>
        <p:nvGrpSpPr>
          <p:cNvPr id="20484" name="Grupo 1">
            <a:extLst>
              <a:ext uri="{FF2B5EF4-FFF2-40B4-BE49-F238E27FC236}">
                <a16:creationId xmlns:a16="http://schemas.microsoft.com/office/drawing/2014/main" id="{344F8F95-78DB-403D-A7DB-55645B521FEF}"/>
              </a:ext>
            </a:extLst>
          </p:cNvPr>
          <p:cNvGrpSpPr>
            <a:grpSpLocks/>
          </p:cNvGrpSpPr>
          <p:nvPr/>
        </p:nvGrpSpPr>
        <p:grpSpPr bwMode="auto">
          <a:xfrm>
            <a:off x="989013" y="1747838"/>
            <a:ext cx="846137" cy="2713037"/>
            <a:chOff x="989013" y="1773238"/>
            <a:chExt cx="846137" cy="2713037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03EEA9B0-8596-409D-BB21-C79B2E6765F4}"/>
                </a:ext>
              </a:extLst>
            </p:cNvPr>
            <p:cNvCxnSpPr>
              <a:cxnSpLocks/>
              <a:stCxn id="10" idx="2"/>
            </p:cNvCxnSpPr>
            <p:nvPr/>
          </p:nvCxnSpPr>
          <p:spPr bwMode="auto">
            <a:xfrm>
              <a:off x="1384300" y="1862138"/>
              <a:ext cx="25241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45A1F3D1-CD49-4153-BB39-1C9C9A0AC54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84300" y="4397375"/>
              <a:ext cx="2714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0115FF9F-BBD7-44DA-B311-64DB3BAEC335}"/>
                </a:ext>
              </a:extLst>
            </p:cNvPr>
            <p:cNvSpPr/>
            <p:nvPr/>
          </p:nvSpPr>
          <p:spPr>
            <a:xfrm>
              <a:off x="1636713" y="1773238"/>
              <a:ext cx="179387" cy="179387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7EAEC802-B48D-4CDF-9C62-5E6C0DC96CCF}"/>
                </a:ext>
              </a:extLst>
            </p:cNvPr>
            <p:cNvSpPr/>
            <p:nvPr/>
          </p:nvSpPr>
          <p:spPr>
            <a:xfrm>
              <a:off x="1655763" y="4306888"/>
              <a:ext cx="179387" cy="179387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0" name="Arco 9">
              <a:extLst>
                <a:ext uri="{FF2B5EF4-FFF2-40B4-BE49-F238E27FC236}">
                  <a16:creationId xmlns:a16="http://schemas.microsoft.com/office/drawing/2014/main" id="{F4625AED-9ECE-48EC-A486-C2864AECC854}"/>
                </a:ext>
              </a:extLst>
            </p:cNvPr>
            <p:cNvSpPr/>
            <p:nvPr/>
          </p:nvSpPr>
          <p:spPr>
            <a:xfrm rot="16200000">
              <a:off x="936625" y="1914526"/>
              <a:ext cx="896937" cy="792162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GT" dirty="0"/>
            </a:p>
          </p:txBody>
        </p:sp>
        <p:sp>
          <p:nvSpPr>
            <p:cNvPr id="11" name="Arco 10">
              <a:extLst>
                <a:ext uri="{FF2B5EF4-FFF2-40B4-BE49-F238E27FC236}">
                  <a16:creationId xmlns:a16="http://schemas.microsoft.com/office/drawing/2014/main" id="{C639ED2F-7730-4FA5-8520-DDAE3EF0BA91}"/>
                </a:ext>
              </a:extLst>
            </p:cNvPr>
            <p:cNvSpPr/>
            <p:nvPr/>
          </p:nvSpPr>
          <p:spPr>
            <a:xfrm rot="10800000">
              <a:off x="989013" y="3500438"/>
              <a:ext cx="792162" cy="896937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GT" dirty="0"/>
            </a:p>
          </p:txBody>
        </p: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95AD3646-AC50-42BA-AAFF-D79FBC15E99F}"/>
                </a:ext>
              </a:extLst>
            </p:cNvPr>
            <p:cNvCxnSpPr>
              <a:cxnSpLocks/>
              <a:stCxn id="10" idx="0"/>
              <a:endCxn id="11" idx="2"/>
            </p:cNvCxnSpPr>
            <p:nvPr/>
          </p:nvCxnSpPr>
          <p:spPr>
            <a:xfrm>
              <a:off x="989013" y="2311400"/>
              <a:ext cx="0" cy="16383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>
            <a:extLst>
              <a:ext uri="{FF2B5EF4-FFF2-40B4-BE49-F238E27FC236}">
                <a16:creationId xmlns:a16="http://schemas.microsoft.com/office/drawing/2014/main" id="{B03C275A-1525-4366-B63A-5CC4BFAC0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4513" y="620713"/>
            <a:ext cx="5586412" cy="1325562"/>
          </a:xfrm>
        </p:spPr>
        <p:txBody>
          <a:bodyPr/>
          <a:lstStyle/>
          <a:p>
            <a:pPr eaLnBrk="1" hangingPunct="1"/>
            <a:r>
              <a:rPr lang="es-GT" altLang="es-GT" sz="41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General del Estado</a:t>
            </a:r>
          </a:p>
        </p:txBody>
      </p:sp>
      <p:sp>
        <p:nvSpPr>
          <p:cNvPr id="3075" name="2 Marcador de contenido">
            <a:extLst>
              <a:ext uri="{FF2B5EF4-FFF2-40B4-BE49-F238E27FC236}">
                <a16:creationId xmlns:a16="http://schemas.microsoft.com/office/drawing/2014/main" id="{5408B4C2-24C9-4CA0-8C7B-84B677FD1A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31913" y="2133600"/>
            <a:ext cx="6553200" cy="3382963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s-GT" altLang="es-GT" sz="2500">
                <a:latin typeface="Arial" panose="020B0604020202020204" pitchFamily="34" charset="0"/>
                <a:cs typeface="Arial" panose="020B0604020202020204" pitchFamily="34" charset="0"/>
              </a:rPr>
              <a:t>Es el instrumento por medio del cual el Gobierno determina en función de la normativa legal vigente y de las directrices de la planificación estratégica, el uso de los recursos públicos y los orienta a programas y proyectos en beneficio de los guatemaltecos.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>
            <a:extLst>
              <a:ext uri="{FF2B5EF4-FFF2-40B4-BE49-F238E27FC236}">
                <a16:creationId xmlns:a16="http://schemas.microsoft.com/office/drawing/2014/main" id="{642B8B15-B400-44E0-95CE-32BFE08C8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476250"/>
            <a:ext cx="82899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s-GT" altLang="es-GT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Macroeconómico Medio</a:t>
            </a:r>
          </a:p>
        </p:txBody>
      </p:sp>
      <p:pic>
        <p:nvPicPr>
          <p:cNvPr id="21507" name="3 Gráfico">
            <a:extLst>
              <a:ext uri="{FF2B5EF4-FFF2-40B4-BE49-F238E27FC236}">
                <a16:creationId xmlns:a16="http://schemas.microsoft.com/office/drawing/2014/main" id="{CA4C001A-7C31-46AA-9D94-09687B87B34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20800"/>
            <a:ext cx="75819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2 CuadroTexto">
            <a:extLst>
              <a:ext uri="{FF2B5EF4-FFF2-40B4-BE49-F238E27FC236}">
                <a16:creationId xmlns:a16="http://schemas.microsoft.com/office/drawing/2014/main" id="{FAFE728B-37B6-4980-A63C-C076C2240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337300"/>
            <a:ext cx="26225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1300">
                <a:latin typeface="Arial" panose="020B0604020202020204" pitchFamily="34" charset="0"/>
                <a:cs typeface="Arial" panose="020B0604020202020204" pitchFamily="34" charset="0"/>
              </a:rPr>
              <a:t>Fuente: Banco de Guatemala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2 Gráfico">
            <a:extLst>
              <a:ext uri="{FF2B5EF4-FFF2-40B4-BE49-F238E27FC236}">
                <a16:creationId xmlns:a16="http://schemas.microsoft.com/office/drawing/2014/main" id="{3198B5E0-31FF-4F93-9CE0-BD272B3E912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108200"/>
            <a:ext cx="81788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1 Título">
            <a:extLst>
              <a:ext uri="{FF2B5EF4-FFF2-40B4-BE49-F238E27FC236}">
                <a16:creationId xmlns:a16="http://schemas.microsoft.com/office/drawing/2014/main" id="{87FC7BF5-E3E3-414C-B2C1-B301D858C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6250"/>
            <a:ext cx="800258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s-GT" altLang="es-GT" sz="3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Macroeconómico Medio</a:t>
            </a:r>
          </a:p>
        </p:txBody>
      </p:sp>
      <p:sp>
        <p:nvSpPr>
          <p:cNvPr id="22532" name="2 CuadroTexto">
            <a:extLst>
              <a:ext uri="{FF2B5EF4-FFF2-40B4-BE49-F238E27FC236}">
                <a16:creationId xmlns:a16="http://schemas.microsoft.com/office/drawing/2014/main" id="{5213356B-F347-4053-926D-79903611A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302375"/>
            <a:ext cx="26225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1300">
                <a:latin typeface="Arial" panose="020B0604020202020204" pitchFamily="34" charset="0"/>
                <a:cs typeface="Arial" panose="020B0604020202020204" pitchFamily="34" charset="0"/>
              </a:rPr>
              <a:t>Fuente: Banco de Guatemala</a:t>
            </a:r>
          </a:p>
        </p:txBody>
      </p:sp>
      <p:sp>
        <p:nvSpPr>
          <p:cNvPr id="22533" name="CuadroTexto 5">
            <a:extLst>
              <a:ext uri="{FF2B5EF4-FFF2-40B4-BE49-F238E27FC236}">
                <a16:creationId xmlns:a16="http://schemas.microsoft.com/office/drawing/2014/main" id="{707CDAAA-D1D2-485D-BB58-B05677658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825" y="1157288"/>
            <a:ext cx="295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2000" b="1">
                <a:latin typeface="Arial" panose="020B0604020202020204" pitchFamily="34" charset="0"/>
                <a:cs typeface="Arial" panose="020B0604020202020204" pitchFamily="34" charset="0"/>
              </a:rPr>
              <a:t>% Crecimiento del PIB</a:t>
            </a:r>
          </a:p>
        </p:txBody>
      </p:sp>
      <p:sp>
        <p:nvSpPr>
          <p:cNvPr id="22534" name="2 CuadroTexto">
            <a:extLst>
              <a:ext uri="{FF2B5EF4-FFF2-40B4-BE49-F238E27FC236}">
                <a16:creationId xmlns:a16="http://schemas.microsoft.com/office/drawing/2014/main" id="{B27EAF15-E736-404B-B982-777CA1FFA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6302375"/>
            <a:ext cx="22177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1300">
                <a:latin typeface="Arial" panose="020B0604020202020204" pitchFamily="34" charset="0"/>
                <a:cs typeface="Arial" panose="020B0604020202020204" pitchFamily="34" charset="0"/>
              </a:rPr>
              <a:t>% de crecimiento del PIB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8B8B25D7-8E5F-40BD-A19E-F6A263A57247}"/>
              </a:ext>
            </a:extLst>
          </p:cNvPr>
          <p:cNvCxnSpPr>
            <a:cxnSpLocks/>
            <a:endCxn id="22532" idx="3"/>
          </p:cNvCxnSpPr>
          <p:nvPr/>
        </p:nvCxnSpPr>
        <p:spPr>
          <a:xfrm flipH="1">
            <a:off x="3306763" y="6432550"/>
            <a:ext cx="4730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6" name="2 CuadroTexto">
            <a:extLst>
              <a:ext uri="{FF2B5EF4-FFF2-40B4-BE49-F238E27FC236}">
                <a16:creationId xmlns:a16="http://schemas.microsoft.com/office/drawing/2014/main" id="{DCF0B769-DD1D-4741-9269-49AB8B332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0" y="6302375"/>
            <a:ext cx="23002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1300">
                <a:latin typeface="Arial" panose="020B0604020202020204" pitchFamily="34" charset="0"/>
                <a:cs typeface="Arial" panose="020B0604020202020204" pitchFamily="34" charset="0"/>
              </a:rPr>
              <a:t>PIB nominal (millones de Q.)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Título">
            <a:extLst>
              <a:ext uri="{FF2B5EF4-FFF2-40B4-BE49-F238E27FC236}">
                <a16:creationId xmlns:a16="http://schemas.microsoft.com/office/drawing/2014/main" id="{5AFE72AB-9454-4C02-9494-A950CCBD6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GT" altLang="es-GT" sz="35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Macroeconómico Medio</a:t>
            </a:r>
          </a:p>
        </p:txBody>
      </p:sp>
      <p:pic>
        <p:nvPicPr>
          <p:cNvPr id="23555" name="4 Gráfico">
            <a:extLst>
              <a:ext uri="{FF2B5EF4-FFF2-40B4-BE49-F238E27FC236}">
                <a16:creationId xmlns:a16="http://schemas.microsoft.com/office/drawing/2014/main" id="{50C41D9E-4A5F-49F8-A159-054B358FF1A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700" y="1397000"/>
            <a:ext cx="106553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>
            <a:extLst>
              <a:ext uri="{FF2B5EF4-FFF2-40B4-BE49-F238E27FC236}">
                <a16:creationId xmlns:a16="http://schemas.microsoft.com/office/drawing/2014/main" id="{90111E6E-B7C9-44D0-89B1-C070A77E5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60475" y="476250"/>
            <a:ext cx="6624638" cy="1441450"/>
          </a:xfrm>
        </p:spPr>
        <p:txBody>
          <a:bodyPr/>
          <a:lstStyle/>
          <a:p>
            <a:pPr eaLnBrk="1" hangingPunct="1"/>
            <a:r>
              <a:rPr lang="es-GT" altLang="es-GT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FMI y Banco Mundial  concuerdan con las estimaciones de crecimiento en  Guatemala</a:t>
            </a:r>
          </a:p>
        </p:txBody>
      </p:sp>
      <p:graphicFrame>
        <p:nvGraphicFramePr>
          <p:cNvPr id="6" name="5 Tabla">
            <a:extLst>
              <a:ext uri="{FF2B5EF4-FFF2-40B4-BE49-F238E27FC236}">
                <a16:creationId xmlns:a16="http://schemas.microsoft.com/office/drawing/2014/main" id="{091B3555-B3EF-44CF-B803-B228C4E049A8}"/>
              </a:ext>
            </a:extLst>
          </p:cNvPr>
          <p:cNvGraphicFramePr>
            <a:graphicFrameLocks noGrp="1"/>
          </p:cNvGraphicFramePr>
          <p:nvPr/>
        </p:nvGraphicFramePr>
        <p:xfrm>
          <a:off x="684213" y="2349500"/>
          <a:ext cx="7853362" cy="3600450"/>
        </p:xfrm>
        <a:graphic>
          <a:graphicData uri="http://schemas.openxmlformats.org/drawingml/2006/table">
            <a:tbl>
              <a:tblPr/>
              <a:tblGrid>
                <a:gridCol w="4487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8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Organismo Internacional</a:t>
                      </a:r>
                    </a:p>
                  </a:txBody>
                  <a:tcPr marL="105875" marR="105875" marT="52940" marB="5294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Estimado</a:t>
                      </a:r>
                    </a:p>
                  </a:txBody>
                  <a:tcPr marL="14841" marR="14841" marT="1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9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Proyección</a:t>
                      </a:r>
                    </a:p>
                  </a:txBody>
                  <a:tcPr marL="14841" marR="14841" marT="1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691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14841" marR="14841" marT="1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14841" marR="14841" marT="1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318">
                <a:tc>
                  <a:txBody>
                    <a:bodyPr/>
                    <a:lstStyle/>
                    <a:p>
                      <a:pPr algn="ctr" fontAlgn="b"/>
                      <a:r>
                        <a:rPr lang="es-GT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FMI</a:t>
                      </a:r>
                    </a:p>
                  </a:txBody>
                  <a:tcPr marL="14841" marR="14841" marT="1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</a:t>
                      </a:r>
                    </a:p>
                  </a:txBody>
                  <a:tcPr marL="14841" marR="14841" marT="1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</a:p>
                  </a:txBody>
                  <a:tcPr marL="14841" marR="14841" marT="1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318">
                <a:tc>
                  <a:txBody>
                    <a:bodyPr/>
                    <a:lstStyle/>
                    <a:p>
                      <a:pPr algn="ctr" fontAlgn="b"/>
                      <a:r>
                        <a:rPr lang="es-GT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Banco Mundial</a:t>
                      </a:r>
                    </a:p>
                  </a:txBody>
                  <a:tcPr marL="14841" marR="14841" marT="1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</a:t>
                      </a:r>
                    </a:p>
                  </a:txBody>
                  <a:tcPr marL="14841" marR="14841" marT="148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</a:p>
                  </a:txBody>
                  <a:tcPr marL="14841" marR="14841" marT="1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318">
                <a:tc gridSpan="3">
                  <a:txBody>
                    <a:bodyPr/>
                    <a:lstStyle/>
                    <a:p>
                      <a:pPr algn="just" fontAlgn="auto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Fuente: Fondo Monetario Internacional, Perspectivas de la Economía Mundial, junio 2018. Banco Mundial, Comunicado de Prensa No. 2018/174/DEC.</a:t>
                      </a:r>
                    </a:p>
                  </a:txBody>
                  <a:tcPr marL="105875" marR="105875" marT="52940" marB="5294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>
            <a:extLst>
              <a:ext uri="{FF2B5EF4-FFF2-40B4-BE49-F238E27FC236}">
                <a16:creationId xmlns:a16="http://schemas.microsoft.com/office/drawing/2014/main" id="{ABA76A48-3E81-4B69-9AEF-A46CAD99B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2313" y="1744663"/>
            <a:ext cx="7772400" cy="15017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Formulación del Proyecto de Presupuesto General de Ingresos y Egresos del Estado, Ejercicio Fiscal 2019</a:t>
            </a:r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F5400FDD-5889-4279-84CA-529BAF46BC09}"/>
              </a:ext>
            </a:extLst>
          </p:cNvPr>
          <p:cNvSpPr txBox="1">
            <a:spLocks/>
          </p:cNvSpPr>
          <p:nvPr/>
        </p:nvSpPr>
        <p:spPr bwMode="auto">
          <a:xfrm>
            <a:off x="3957638" y="2803525"/>
            <a:ext cx="4537075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s-GT" sz="3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s-GT" sz="3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ingresos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>
            <a:extLst>
              <a:ext uri="{FF2B5EF4-FFF2-40B4-BE49-F238E27FC236}">
                <a16:creationId xmlns:a16="http://schemas.microsoft.com/office/drawing/2014/main" id="{FC87ED68-6891-4FD3-B384-64E0D4AF95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333375"/>
            <a:ext cx="5986463" cy="920750"/>
          </a:xfrm>
        </p:spPr>
        <p:txBody>
          <a:bodyPr/>
          <a:lstStyle/>
          <a:p>
            <a:pPr eaLnBrk="1" hangingPunct="1"/>
            <a:r>
              <a:rPr lang="es-GT" altLang="es-GT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 el Presupuesto</a:t>
            </a:r>
          </a:p>
        </p:txBody>
      </p:sp>
      <p:grpSp>
        <p:nvGrpSpPr>
          <p:cNvPr id="26627" name="Grupo 1">
            <a:extLst>
              <a:ext uri="{FF2B5EF4-FFF2-40B4-BE49-F238E27FC236}">
                <a16:creationId xmlns:a16="http://schemas.microsoft.com/office/drawing/2014/main" id="{2BDC770A-DE8D-40E4-B5C9-AC5B0BA36A4B}"/>
              </a:ext>
            </a:extLst>
          </p:cNvPr>
          <p:cNvGrpSpPr>
            <a:grpSpLocks/>
          </p:cNvGrpSpPr>
          <p:nvPr/>
        </p:nvGrpSpPr>
        <p:grpSpPr bwMode="auto">
          <a:xfrm>
            <a:off x="1276350" y="2997200"/>
            <a:ext cx="847725" cy="2209800"/>
            <a:chOff x="1276350" y="2997200"/>
            <a:chExt cx="847725" cy="2209800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381C3422-D521-4678-ABD4-4CA3FC306C41}"/>
                </a:ext>
              </a:extLst>
            </p:cNvPr>
            <p:cNvCxnSpPr>
              <a:cxnSpLocks/>
              <a:stCxn id="9" idx="2"/>
            </p:cNvCxnSpPr>
            <p:nvPr/>
          </p:nvCxnSpPr>
          <p:spPr bwMode="auto">
            <a:xfrm>
              <a:off x="1673225" y="3086100"/>
              <a:ext cx="2508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8759EA0B-3251-4DD1-A309-DD23D0ED76B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73225" y="5118100"/>
              <a:ext cx="2714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1EACCFF1-BFE9-4ECD-B708-749E2AC27F8F}"/>
                </a:ext>
              </a:extLst>
            </p:cNvPr>
            <p:cNvSpPr/>
            <p:nvPr/>
          </p:nvSpPr>
          <p:spPr>
            <a:xfrm>
              <a:off x="1924050" y="2997200"/>
              <a:ext cx="179388" cy="179388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E2154D5C-485C-4ABA-A5D3-427830BF8E72}"/>
                </a:ext>
              </a:extLst>
            </p:cNvPr>
            <p:cNvSpPr/>
            <p:nvPr/>
          </p:nvSpPr>
          <p:spPr>
            <a:xfrm>
              <a:off x="1944688" y="5027613"/>
              <a:ext cx="179387" cy="179387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64D5EE44-A3C0-410C-9229-530BD19A0B37}"/>
                </a:ext>
              </a:extLst>
            </p:cNvPr>
            <p:cNvSpPr/>
            <p:nvPr/>
          </p:nvSpPr>
          <p:spPr>
            <a:xfrm rot="16200000">
              <a:off x="1223963" y="3138487"/>
              <a:ext cx="896938" cy="792163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GT" dirty="0"/>
            </a:p>
          </p:txBody>
        </p:sp>
        <p:sp>
          <p:nvSpPr>
            <p:cNvPr id="10" name="Arco 9">
              <a:extLst>
                <a:ext uri="{FF2B5EF4-FFF2-40B4-BE49-F238E27FC236}">
                  <a16:creationId xmlns:a16="http://schemas.microsoft.com/office/drawing/2014/main" id="{EBF4DF27-D971-4061-BB91-81EDC54C6694}"/>
                </a:ext>
              </a:extLst>
            </p:cNvPr>
            <p:cNvSpPr/>
            <p:nvPr/>
          </p:nvSpPr>
          <p:spPr>
            <a:xfrm rot="10800000">
              <a:off x="1276350" y="4221163"/>
              <a:ext cx="792163" cy="896937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GT" dirty="0"/>
            </a:p>
          </p:txBody>
        </p: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33AC4906-0762-49BE-BFCD-5FDC1E10C846}"/>
                </a:ext>
              </a:extLst>
            </p:cNvPr>
            <p:cNvCxnSpPr>
              <a:cxnSpLocks/>
            </p:cNvCxnSpPr>
            <p:nvPr/>
          </p:nvCxnSpPr>
          <p:spPr>
            <a:xfrm>
              <a:off x="1276350" y="3500438"/>
              <a:ext cx="0" cy="1168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2 Marcador de contenido">
            <a:extLst>
              <a:ext uri="{FF2B5EF4-FFF2-40B4-BE49-F238E27FC236}">
                <a16:creationId xmlns:a16="http://schemas.microsoft.com/office/drawing/2014/main" id="{F2BC7C7C-6D24-4BB9-8835-B2C3829AB60B}"/>
              </a:ext>
            </a:extLst>
          </p:cNvPr>
          <p:cNvSpPr txBox="1">
            <a:spLocks/>
          </p:cNvSpPr>
          <p:nvPr/>
        </p:nvSpPr>
        <p:spPr bwMode="auto">
          <a:xfrm>
            <a:off x="900113" y="1254125"/>
            <a:ext cx="737552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200" b="1" dirty="0">
                <a:latin typeface="Arial" panose="020B0604020202020204" pitchFamily="34" charset="0"/>
                <a:cs typeface="Arial" panose="020B0604020202020204" pitchFamily="34" charset="0"/>
              </a:rPr>
              <a:t>Así fueron determinadas las variables para elaborar las estimaciones tributarias, el Proyecto de Presupuesto General 2019 y el Multianual 2019-2023: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GT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2 Marcador de contenido">
            <a:extLst>
              <a:ext uri="{FF2B5EF4-FFF2-40B4-BE49-F238E27FC236}">
                <a16:creationId xmlns:a16="http://schemas.microsoft.com/office/drawing/2014/main" id="{6950E22D-BAFE-40D5-972B-ED8B5CF117E3}"/>
              </a:ext>
            </a:extLst>
          </p:cNvPr>
          <p:cNvSpPr txBox="1">
            <a:spLocks/>
          </p:cNvSpPr>
          <p:nvPr/>
        </p:nvSpPr>
        <p:spPr bwMode="auto">
          <a:xfrm>
            <a:off x="2143125" y="2852738"/>
            <a:ext cx="5537200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GT" altLang="es-GT" sz="2200">
                <a:latin typeface="Arial" panose="020B0604020202020204" pitchFamily="34" charset="0"/>
                <a:cs typeface="Arial" panose="020B0604020202020204" pitchFamily="34" charset="0"/>
              </a:rPr>
              <a:t>La Comisión Técnica de Finanzas Públicas (CTFP) discutió y analizó los escenarios de crecimiento económico estimados por el BANGUAT.</a:t>
            </a:r>
          </a:p>
        </p:txBody>
      </p:sp>
      <p:sp>
        <p:nvSpPr>
          <p:cNvPr id="14" name="2 Marcador de contenido">
            <a:extLst>
              <a:ext uri="{FF2B5EF4-FFF2-40B4-BE49-F238E27FC236}">
                <a16:creationId xmlns:a16="http://schemas.microsoft.com/office/drawing/2014/main" id="{D317CA99-B348-47E4-BF10-3F581927DDB9}"/>
              </a:ext>
            </a:extLst>
          </p:cNvPr>
          <p:cNvSpPr txBox="1">
            <a:spLocks/>
          </p:cNvSpPr>
          <p:nvPr/>
        </p:nvSpPr>
        <p:spPr bwMode="auto">
          <a:xfrm>
            <a:off x="2151063" y="4872038"/>
            <a:ext cx="58054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200" dirty="0">
                <a:latin typeface="Arial" panose="020B0604020202020204" pitchFamily="34" charset="0"/>
                <a:cs typeface="Arial" panose="020B0604020202020204" pitchFamily="34" charset="0"/>
              </a:rPr>
              <a:t>La CTFP consideró que el escenario medio, que fija una tasa de crecimiento de 3.6 por ciento en 2019, era el de mayor probabilidad de ocurrencia.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G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Gráfico 4">
            <a:extLst>
              <a:ext uri="{FF2B5EF4-FFF2-40B4-BE49-F238E27FC236}">
                <a16:creationId xmlns:a16="http://schemas.microsoft.com/office/drawing/2014/main" id="{33AC5FE7-4C33-46BA-9AE0-698F034EE4C5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14500"/>
            <a:ext cx="8242300" cy="4292600"/>
          </a:xfrm>
        </p:spPr>
      </p:pic>
      <p:sp>
        <p:nvSpPr>
          <p:cNvPr id="27651" name="2 Marcador de contenido">
            <a:extLst>
              <a:ext uri="{FF2B5EF4-FFF2-40B4-BE49-F238E27FC236}">
                <a16:creationId xmlns:a16="http://schemas.microsoft.com/office/drawing/2014/main" id="{CEC9F974-B656-4A43-9E00-D3A6E06BA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1082675"/>
            <a:ext cx="57753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GT" altLang="es-GT" sz="1900" b="1">
                <a:latin typeface="Arial" panose="020B0604020202020204" pitchFamily="34" charset="0"/>
                <a:cs typeface="Arial" panose="020B0604020202020204" pitchFamily="34" charset="0"/>
              </a:rPr>
              <a:t>De acuerdo con la SAT, la meta de recaudación podría situarse en Q65,210.5 millones, un aumento de 12.4 por ciento con relación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s-GT" altLang="es-GT" sz="1900" b="1">
                <a:latin typeface="Arial" panose="020B0604020202020204" pitchFamily="34" charset="0"/>
                <a:cs typeface="Arial" panose="020B0604020202020204" pitchFamily="34" charset="0"/>
              </a:rPr>
              <a:t>a lo aprobado en 2018.</a:t>
            </a:r>
          </a:p>
        </p:txBody>
      </p:sp>
      <p:sp>
        <p:nvSpPr>
          <p:cNvPr id="27652" name="1 Título">
            <a:extLst>
              <a:ext uri="{FF2B5EF4-FFF2-40B4-BE49-F238E27FC236}">
                <a16:creationId xmlns:a16="http://schemas.microsoft.com/office/drawing/2014/main" id="{B24E0C06-0142-466E-80DF-914EAEB38E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70138" y="260350"/>
            <a:ext cx="4433887" cy="731838"/>
          </a:xfrm>
        </p:spPr>
        <p:txBody>
          <a:bodyPr/>
          <a:lstStyle/>
          <a:p>
            <a:pPr algn="just" eaLnBrk="1" hangingPunct="1"/>
            <a:r>
              <a:rPr lang="es-GT" altLang="es-GT" sz="3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Ingresos tributarios</a:t>
            </a:r>
          </a:p>
        </p:txBody>
      </p:sp>
      <p:grpSp>
        <p:nvGrpSpPr>
          <p:cNvPr id="27653" name="Grupo 16">
            <a:extLst>
              <a:ext uri="{FF2B5EF4-FFF2-40B4-BE49-F238E27FC236}">
                <a16:creationId xmlns:a16="http://schemas.microsoft.com/office/drawing/2014/main" id="{21FE76E2-6E41-4819-A6F3-CDCC6491CA80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6121400"/>
            <a:ext cx="7954962" cy="369888"/>
            <a:chOff x="611560" y="6103456"/>
            <a:chExt cx="7954924" cy="369333"/>
          </a:xfrm>
        </p:grpSpPr>
        <p:grpSp>
          <p:nvGrpSpPr>
            <p:cNvPr id="27655" name="Grupo 15">
              <a:extLst>
                <a:ext uri="{FF2B5EF4-FFF2-40B4-BE49-F238E27FC236}">
                  <a16:creationId xmlns:a16="http://schemas.microsoft.com/office/drawing/2014/main" id="{19B497B9-D766-453F-8AD8-9A569FF949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1560" y="6138861"/>
              <a:ext cx="7954924" cy="273261"/>
              <a:chOff x="611560" y="6496507"/>
              <a:chExt cx="7954924" cy="273261"/>
            </a:xfrm>
          </p:grpSpPr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A45792CB-1AD4-4CD3-9309-2B5E2FC3EA3B}"/>
                  </a:ext>
                </a:extLst>
              </p:cNvPr>
              <p:cNvSpPr/>
              <p:nvPr/>
            </p:nvSpPr>
            <p:spPr>
              <a:xfrm>
                <a:off x="611560" y="6495975"/>
                <a:ext cx="7954924" cy="2742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GT"/>
              </a:p>
            </p:txBody>
          </p:sp>
          <p:cxnSp>
            <p:nvCxnSpPr>
              <p:cNvPr id="8" name="Conector recto 7">
                <a:extLst>
                  <a:ext uri="{FF2B5EF4-FFF2-40B4-BE49-F238E27FC236}">
                    <a16:creationId xmlns:a16="http://schemas.microsoft.com/office/drawing/2014/main" id="{C3E49FD2-7FA2-4E2F-96F8-F9B13A29199D}"/>
                  </a:ext>
                </a:extLst>
              </p:cNvPr>
              <p:cNvCxnSpPr/>
              <p:nvPr/>
            </p:nvCxnSpPr>
            <p:spPr>
              <a:xfrm>
                <a:off x="1619617" y="6495975"/>
                <a:ext cx="0" cy="274226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18">
                <a:extLst>
                  <a:ext uri="{FF2B5EF4-FFF2-40B4-BE49-F238E27FC236}">
                    <a16:creationId xmlns:a16="http://schemas.microsoft.com/office/drawing/2014/main" id="{E3C7772E-A151-40D4-A7D5-C2C827497BCE}"/>
                  </a:ext>
                </a:extLst>
              </p:cNvPr>
              <p:cNvCxnSpPr/>
              <p:nvPr/>
            </p:nvCxnSpPr>
            <p:spPr>
              <a:xfrm>
                <a:off x="2549888" y="6495975"/>
                <a:ext cx="0" cy="274226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cto 20">
                <a:extLst>
                  <a:ext uri="{FF2B5EF4-FFF2-40B4-BE49-F238E27FC236}">
                    <a16:creationId xmlns:a16="http://schemas.microsoft.com/office/drawing/2014/main" id="{C917C615-B05F-4DE2-AA3E-ACBEA6A9265A}"/>
                  </a:ext>
                </a:extLst>
              </p:cNvPr>
              <p:cNvCxnSpPr/>
              <p:nvPr/>
            </p:nvCxnSpPr>
            <p:spPr>
              <a:xfrm>
                <a:off x="3561121" y="6495975"/>
                <a:ext cx="0" cy="274226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cto 22">
                <a:extLst>
                  <a:ext uri="{FF2B5EF4-FFF2-40B4-BE49-F238E27FC236}">
                    <a16:creationId xmlns:a16="http://schemas.microsoft.com/office/drawing/2014/main" id="{2B3BF75D-1824-4FDD-9431-0643F2CAC48E}"/>
                  </a:ext>
                </a:extLst>
              </p:cNvPr>
              <p:cNvCxnSpPr/>
              <p:nvPr/>
            </p:nvCxnSpPr>
            <p:spPr>
              <a:xfrm>
                <a:off x="4602516" y="6495975"/>
                <a:ext cx="0" cy="274226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23">
                <a:extLst>
                  <a:ext uri="{FF2B5EF4-FFF2-40B4-BE49-F238E27FC236}">
                    <a16:creationId xmlns:a16="http://schemas.microsoft.com/office/drawing/2014/main" id="{4FE857A9-DB48-4301-8F33-820B7F3D2748}"/>
                  </a:ext>
                </a:extLst>
              </p:cNvPr>
              <p:cNvCxnSpPr/>
              <p:nvPr/>
            </p:nvCxnSpPr>
            <p:spPr>
              <a:xfrm>
                <a:off x="5581998" y="6495975"/>
                <a:ext cx="0" cy="274226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cto 25">
                <a:extLst>
                  <a:ext uri="{FF2B5EF4-FFF2-40B4-BE49-F238E27FC236}">
                    <a16:creationId xmlns:a16="http://schemas.microsoft.com/office/drawing/2014/main" id="{0A935553-405C-4094-9DAF-54405DA28F8C}"/>
                  </a:ext>
                </a:extLst>
              </p:cNvPr>
              <p:cNvCxnSpPr/>
              <p:nvPr/>
            </p:nvCxnSpPr>
            <p:spPr>
              <a:xfrm>
                <a:off x="6544019" y="6495975"/>
                <a:ext cx="0" cy="274226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26">
                <a:extLst>
                  <a:ext uri="{FF2B5EF4-FFF2-40B4-BE49-F238E27FC236}">
                    <a16:creationId xmlns:a16="http://schemas.microsoft.com/office/drawing/2014/main" id="{F141C0B7-0335-4910-977D-2525D745D3E8}"/>
                  </a:ext>
                </a:extLst>
              </p:cNvPr>
              <p:cNvCxnSpPr/>
              <p:nvPr/>
            </p:nvCxnSpPr>
            <p:spPr>
              <a:xfrm>
                <a:off x="7571127" y="6495975"/>
                <a:ext cx="0" cy="274226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656" name="CuadroTexto 2">
              <a:extLst>
                <a:ext uri="{FF2B5EF4-FFF2-40B4-BE49-F238E27FC236}">
                  <a16:creationId xmlns:a16="http://schemas.microsoft.com/office/drawing/2014/main" id="{676A0648-7AAD-458E-83D4-3626678EE4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882" y="6103456"/>
              <a:ext cx="5887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s-GT" altLang="es-GT"/>
                <a:t>10.4</a:t>
              </a:r>
            </a:p>
          </p:txBody>
        </p:sp>
        <p:sp>
          <p:nvSpPr>
            <p:cNvPr id="27657" name="CuadroTexto 8">
              <a:extLst>
                <a:ext uri="{FF2B5EF4-FFF2-40B4-BE49-F238E27FC236}">
                  <a16:creationId xmlns:a16="http://schemas.microsoft.com/office/drawing/2014/main" id="{1D3A30A9-9E07-46BF-8135-EF63FDBA6F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4551" y="6103456"/>
              <a:ext cx="5887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s-GT" altLang="es-GT"/>
                <a:t>nd</a:t>
              </a:r>
            </a:p>
          </p:txBody>
        </p:sp>
        <p:sp>
          <p:nvSpPr>
            <p:cNvPr id="27658" name="CuadroTexto 9">
              <a:extLst>
                <a:ext uri="{FF2B5EF4-FFF2-40B4-BE49-F238E27FC236}">
                  <a16:creationId xmlns:a16="http://schemas.microsoft.com/office/drawing/2014/main" id="{9BA75535-EA16-418D-B4F9-F46E7F611B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5007" y="6103456"/>
              <a:ext cx="5887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s-GT" altLang="es-GT"/>
                <a:t>10.5</a:t>
              </a:r>
            </a:p>
          </p:txBody>
        </p:sp>
        <p:sp>
          <p:nvSpPr>
            <p:cNvPr id="27659" name="CuadroTexto 10">
              <a:extLst>
                <a:ext uri="{FF2B5EF4-FFF2-40B4-BE49-F238E27FC236}">
                  <a16:creationId xmlns:a16="http://schemas.microsoft.com/office/drawing/2014/main" id="{2D75B52D-7E03-4A27-A023-86AF0DD40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532" y="6103457"/>
              <a:ext cx="7452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s-GT" altLang="es-GT"/>
                <a:t>10.2*</a:t>
              </a:r>
            </a:p>
          </p:txBody>
        </p:sp>
        <p:sp>
          <p:nvSpPr>
            <p:cNvPr id="27660" name="CuadroTexto 11">
              <a:extLst>
                <a:ext uri="{FF2B5EF4-FFF2-40B4-BE49-F238E27FC236}">
                  <a16:creationId xmlns:a16="http://schemas.microsoft.com/office/drawing/2014/main" id="{DFEBCC88-0A2C-4E20-BA38-44328E96DF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6413" y="6103456"/>
              <a:ext cx="5887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s-GT" altLang="es-GT"/>
                <a:t>10.4</a:t>
              </a:r>
            </a:p>
          </p:txBody>
        </p:sp>
        <p:sp>
          <p:nvSpPr>
            <p:cNvPr id="27661" name="CuadroTexto 12">
              <a:extLst>
                <a:ext uri="{FF2B5EF4-FFF2-40B4-BE49-F238E27FC236}">
                  <a16:creationId xmlns:a16="http://schemas.microsoft.com/office/drawing/2014/main" id="{42F6C09A-CC03-4A0F-8339-C108DDCDAA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2310" y="6103456"/>
              <a:ext cx="5887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s-GT" altLang="es-GT"/>
                <a:t>10.6</a:t>
              </a:r>
            </a:p>
          </p:txBody>
        </p:sp>
        <p:sp>
          <p:nvSpPr>
            <p:cNvPr id="27662" name="CuadroTexto 13">
              <a:extLst>
                <a:ext uri="{FF2B5EF4-FFF2-40B4-BE49-F238E27FC236}">
                  <a16:creationId xmlns:a16="http://schemas.microsoft.com/office/drawing/2014/main" id="{CCBC6BC4-89BA-407E-8E4D-BC4E0869E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8780" y="6103456"/>
              <a:ext cx="5887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s-GT" altLang="es-GT"/>
                <a:t>10.8</a:t>
              </a:r>
            </a:p>
          </p:txBody>
        </p:sp>
        <p:sp>
          <p:nvSpPr>
            <p:cNvPr id="27663" name="CuadroTexto 14">
              <a:extLst>
                <a:ext uri="{FF2B5EF4-FFF2-40B4-BE49-F238E27FC236}">
                  <a16:creationId xmlns:a16="http://schemas.microsoft.com/office/drawing/2014/main" id="{EC896176-CC29-4D76-899B-863E34B9B6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9346" y="6103456"/>
              <a:ext cx="5887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s-GT" altLang="es-GT"/>
                <a:t>11.0</a:t>
              </a:r>
            </a:p>
          </p:txBody>
        </p:sp>
      </p:grpSp>
      <p:sp>
        <p:nvSpPr>
          <p:cNvPr id="7" name="Rectángulo 2">
            <a:extLst>
              <a:ext uri="{FF2B5EF4-FFF2-40B4-BE49-F238E27FC236}">
                <a16:creationId xmlns:a16="http://schemas.microsoft.com/office/drawing/2014/main" id="{BE52E00A-414A-4A5B-9869-F2D7BA965F10}"/>
              </a:ext>
            </a:extLst>
          </p:cNvPr>
          <p:cNvSpPr/>
          <p:nvPr/>
        </p:nvSpPr>
        <p:spPr>
          <a:xfrm>
            <a:off x="3582988" y="6021388"/>
            <a:ext cx="998537" cy="533400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>
            <a:extLst>
              <a:ext uri="{FF2B5EF4-FFF2-40B4-BE49-F238E27FC236}">
                <a16:creationId xmlns:a16="http://schemas.microsoft.com/office/drawing/2014/main" id="{6A2F6144-9E02-4792-A318-2749792001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5050" y="323850"/>
            <a:ext cx="4691063" cy="561975"/>
          </a:xfrm>
        </p:spPr>
        <p:txBody>
          <a:bodyPr/>
          <a:lstStyle/>
          <a:p>
            <a:pPr eaLnBrk="1" hangingPunct="1"/>
            <a:r>
              <a:rPr lang="es-GT" altLang="es-GT" sz="3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Ingresos totales</a:t>
            </a:r>
          </a:p>
        </p:txBody>
      </p:sp>
      <p:sp>
        <p:nvSpPr>
          <p:cNvPr id="28675" name="12 Rectángulo">
            <a:extLst>
              <a:ext uri="{FF2B5EF4-FFF2-40B4-BE49-F238E27FC236}">
                <a16:creationId xmlns:a16="http://schemas.microsoft.com/office/drawing/2014/main" id="{9CAE199C-867E-46A8-B09B-0787AC6DE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931863"/>
            <a:ext cx="69850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s-GT" sz="2000" b="1">
                <a:latin typeface="Arial" panose="020B0604020202020204" pitchFamily="34" charset="0"/>
                <a:cs typeface="Arial" panose="020B0604020202020204" pitchFamily="34" charset="0"/>
              </a:rPr>
              <a:t>El Presupuesto General de la Nación incorpora distintas fuentes de financiamiento que permitan dar cumplimiento a los compromisos de gasto</a:t>
            </a:r>
            <a:r>
              <a:rPr lang="es-ES" altLang="es-GT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GT" altLang="es-G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676" name="2 Gráfico">
            <a:extLst>
              <a:ext uri="{FF2B5EF4-FFF2-40B4-BE49-F238E27FC236}">
                <a16:creationId xmlns:a16="http://schemas.microsoft.com/office/drawing/2014/main" id="{982281EC-A13F-4D9B-9CD3-4991FF64E9B5}"/>
              </a:ext>
            </a:extLst>
          </p:cNvPr>
          <p:cNvGraphicFramePr>
            <a:graphicFrameLocks/>
          </p:cNvGraphicFramePr>
          <p:nvPr/>
        </p:nvGraphicFramePr>
        <p:xfrm>
          <a:off x="273050" y="1938338"/>
          <a:ext cx="8742363" cy="431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Gráfico" r:id="rId4" imgW="0" imgH="0" progId="Excel.Chart.8">
                  <p:embed followColorScheme="full"/>
                </p:oleObj>
              </mc:Choice>
              <mc:Fallback>
                <p:oleObj name="Gráfico" r:id="rId4" imgW="0" imgH="0" progId="Excel.Chart.8">
                  <p:embed followColorScheme="full"/>
                  <p:pic>
                    <p:nvPicPr>
                      <p:cNvPr id="28676" name="2 Gráfico">
                        <a:extLst>
                          <a:ext uri="{FF2B5EF4-FFF2-40B4-BE49-F238E27FC236}">
                            <a16:creationId xmlns:a16="http://schemas.microsoft.com/office/drawing/2014/main" id="{982281EC-A13F-4D9B-9CD3-4991FF64E9B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1938338"/>
                        <a:ext cx="8742363" cy="431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7" name="6 CuadroTexto">
            <a:extLst>
              <a:ext uri="{FF2B5EF4-FFF2-40B4-BE49-F238E27FC236}">
                <a16:creationId xmlns:a16="http://schemas.microsoft.com/office/drawing/2014/main" id="{DD3D819F-470D-4E77-A959-4CE8FFDBB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688" y="3121025"/>
            <a:ext cx="1001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GT" altLang="es-GT" sz="1600">
                <a:latin typeface="Arial" panose="020B0604020202020204" pitchFamily="34" charset="0"/>
                <a:cs typeface="Arial" panose="020B0604020202020204" pitchFamily="34" charset="0"/>
              </a:rPr>
              <a:t>89,775.1</a:t>
            </a:r>
            <a:r>
              <a:rPr lang="es-GT" altLang="es-GT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endParaRPr lang="es-GT" altLang="es-G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8" name="8 CuadroTexto">
            <a:extLst>
              <a:ext uri="{FF2B5EF4-FFF2-40B4-BE49-F238E27FC236}">
                <a16:creationId xmlns:a16="http://schemas.microsoft.com/office/drawing/2014/main" id="{68FF7CE3-9EAC-4C07-97D4-1C2515634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2860675"/>
            <a:ext cx="11160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GT" altLang="es-GT" sz="1600">
                <a:latin typeface="Arial" panose="020B0604020202020204" pitchFamily="34" charset="0"/>
                <a:cs typeface="Arial" panose="020B0604020202020204" pitchFamily="34" charset="0"/>
              </a:rPr>
              <a:t>101,561.6 </a:t>
            </a:r>
          </a:p>
        </p:txBody>
      </p:sp>
      <p:sp>
        <p:nvSpPr>
          <p:cNvPr id="28679" name="9 CuadroTexto">
            <a:extLst>
              <a:ext uri="{FF2B5EF4-FFF2-40B4-BE49-F238E27FC236}">
                <a16:creationId xmlns:a16="http://schemas.microsoft.com/office/drawing/2014/main" id="{E633EE99-1123-41F1-BF37-75BC2CEA1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025" y="2679700"/>
            <a:ext cx="11160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GT" altLang="es-GT" sz="1600">
                <a:latin typeface="Arial" panose="020B0604020202020204" pitchFamily="34" charset="0"/>
                <a:cs typeface="Arial" panose="020B0604020202020204" pitchFamily="34" charset="0"/>
              </a:rPr>
              <a:t>109,665.8 </a:t>
            </a:r>
          </a:p>
          <a:p>
            <a:pPr eaLnBrk="1" hangingPunct="1"/>
            <a:endParaRPr lang="es-GT" altLang="es-G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80" name="11 CuadroTexto">
            <a:extLst>
              <a:ext uri="{FF2B5EF4-FFF2-40B4-BE49-F238E27FC236}">
                <a16:creationId xmlns:a16="http://schemas.microsoft.com/office/drawing/2014/main" id="{811BC18D-558C-40D1-A14B-DFAEE619A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2984500"/>
            <a:ext cx="1003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GT" altLang="es-GT" sz="1600">
                <a:latin typeface="Arial" panose="020B0604020202020204" pitchFamily="34" charset="0"/>
                <a:cs typeface="Arial" panose="020B0604020202020204" pitchFamily="34" charset="0"/>
              </a:rPr>
              <a:t>95,679.7</a:t>
            </a:r>
          </a:p>
        </p:txBody>
      </p:sp>
      <p:sp>
        <p:nvSpPr>
          <p:cNvPr id="28681" name="10 CuadroTexto">
            <a:extLst>
              <a:ext uri="{FF2B5EF4-FFF2-40B4-BE49-F238E27FC236}">
                <a16:creationId xmlns:a16="http://schemas.microsoft.com/office/drawing/2014/main" id="{703AC668-E1CA-4086-BC5A-09F8CE8E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963" y="2492375"/>
            <a:ext cx="1093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GT" altLang="es-GT" sz="1600">
                <a:latin typeface="Arial" panose="020B0604020202020204" pitchFamily="34" charset="0"/>
                <a:cs typeface="Arial" panose="020B0604020202020204" pitchFamily="34" charset="0"/>
              </a:rPr>
              <a:t>118,458.4 </a:t>
            </a:r>
          </a:p>
          <a:p>
            <a:pPr eaLnBrk="1" hangingPunct="1"/>
            <a:endParaRPr lang="es-GT" altLang="es-G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82" name="13 Rectángulo">
            <a:extLst>
              <a:ext uri="{FF2B5EF4-FFF2-40B4-BE49-F238E27FC236}">
                <a16:creationId xmlns:a16="http://schemas.microsoft.com/office/drawing/2014/main" id="{24A212C7-3326-44D9-B531-DED5C7962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6316663"/>
            <a:ext cx="6483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GT" altLang="es-GT" sz="1400">
                <a:latin typeface="Arial" panose="020B0604020202020204" pitchFamily="34" charset="0"/>
                <a:cs typeface="Arial" panose="020B0604020202020204" pitchFamily="34" charset="0"/>
              </a:rPr>
              <a:t>Para 2019 representan el 13.9 por ciento del Producto Interno Bruto.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>
            <a:extLst>
              <a:ext uri="{FF2B5EF4-FFF2-40B4-BE49-F238E27FC236}">
                <a16:creationId xmlns:a16="http://schemas.microsoft.com/office/drawing/2014/main" id="{6D653863-6627-45FA-80DE-A354D939E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7056437" cy="600075"/>
          </a:xfrm>
        </p:spPr>
        <p:txBody>
          <a:bodyPr/>
          <a:lstStyle/>
          <a:p>
            <a:pPr eaLnBrk="1" hangingPunct="1"/>
            <a:r>
              <a:rPr lang="es-GT" altLang="es-GT" sz="3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de Ingresos Totales</a:t>
            </a:r>
          </a:p>
        </p:txBody>
      </p:sp>
      <p:sp>
        <p:nvSpPr>
          <p:cNvPr id="29699" name="2 Marcador de contenido">
            <a:extLst>
              <a:ext uri="{FF2B5EF4-FFF2-40B4-BE49-F238E27FC236}">
                <a16:creationId xmlns:a16="http://schemas.microsoft.com/office/drawing/2014/main" id="{E1CCA508-4381-45E8-AF7E-D49E53992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125538"/>
            <a:ext cx="74882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GT" altLang="es-GT" sz="2000" b="1">
                <a:latin typeface="Arial" panose="020B0604020202020204" pitchFamily="34" charset="0"/>
                <a:cs typeface="Arial" panose="020B0604020202020204" pitchFamily="34" charset="0"/>
              </a:rPr>
              <a:t>El Presupuesto General de Ingresos y Egresos del Estado para el Ejercicio Fiscal 2019, se financia en más del 72.0 por ciento con ingresos provenientes de impuestos. </a:t>
            </a:r>
          </a:p>
        </p:txBody>
      </p:sp>
      <p:graphicFrame>
        <p:nvGraphicFramePr>
          <p:cNvPr id="4" name="3 Marcador de contenido">
            <a:extLst>
              <a:ext uri="{FF2B5EF4-FFF2-40B4-BE49-F238E27FC236}">
                <a16:creationId xmlns:a16="http://schemas.microsoft.com/office/drawing/2014/main" id="{5641CEB3-4EA0-4D33-B3E8-C3A4C897B1B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7088" y="2420938"/>
          <a:ext cx="7488237" cy="3862387"/>
        </p:xfrm>
        <a:graphic>
          <a:graphicData uri="http://schemas.openxmlformats.org/drawingml/2006/table">
            <a:tbl>
              <a:tblPr/>
              <a:tblGrid>
                <a:gridCol w="4198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9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9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1924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Descripción</a:t>
                      </a:r>
                    </a:p>
                  </a:txBody>
                  <a:tcPr marL="9523" marR="9523" marT="95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  <a:br>
                        <a:rPr lang="es-G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G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523" marR="9523" marT="952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Estruc. (%)</a:t>
                      </a:r>
                    </a:p>
                  </a:txBody>
                  <a:tcPr marL="9523" marR="9523" marT="952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116">
                <a:tc>
                  <a:txBody>
                    <a:bodyPr/>
                    <a:lstStyle/>
                    <a:p>
                      <a:pPr algn="ctr" fontAlgn="b"/>
                      <a:r>
                        <a:rPr lang="es-G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Ingresos Totales</a:t>
                      </a:r>
                    </a:p>
                  </a:txBody>
                  <a:tcPr marL="9523" marR="9523" marT="95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89,775.1  </a:t>
                      </a:r>
                      <a:r>
                        <a:rPr lang="es-G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523" marR="360000" marT="1080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9523" marR="9523" marT="952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116">
                <a:tc>
                  <a:txBody>
                    <a:bodyPr/>
                    <a:lstStyle/>
                    <a:p>
                      <a:pPr lvl="1" algn="l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Ingresos Tributarios</a:t>
                      </a:r>
                    </a:p>
                  </a:txBody>
                  <a:tcPr marL="9523" marR="9523" marT="95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65,210.5 </a:t>
                      </a:r>
                    </a:p>
                  </a:txBody>
                  <a:tcPr marL="9523" marR="360000" marT="1080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72.6%</a:t>
                      </a:r>
                    </a:p>
                  </a:txBody>
                  <a:tcPr marL="9523" marR="9523" marT="952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941">
                <a:tc>
                  <a:txBody>
                    <a:bodyPr/>
                    <a:lstStyle/>
                    <a:p>
                      <a:pPr lvl="1" algn="l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Tributarios y Donaciones</a:t>
                      </a:r>
                    </a:p>
                  </a:txBody>
                  <a:tcPr marL="9523" marR="9523" marT="95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3,815.0 </a:t>
                      </a:r>
                    </a:p>
                  </a:txBody>
                  <a:tcPr marL="9523" marR="360000" marT="1080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4.2%</a:t>
                      </a:r>
                    </a:p>
                  </a:txBody>
                  <a:tcPr marL="9523" marR="9523" marT="952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116">
                <a:tc>
                  <a:txBody>
                    <a:bodyPr/>
                    <a:lstStyle/>
                    <a:p>
                      <a:pPr lvl="1" algn="l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Ingresos de Capital</a:t>
                      </a:r>
                    </a:p>
                  </a:txBody>
                  <a:tcPr marL="9523" marR="9523" marT="95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 </a:t>
                      </a:r>
                    </a:p>
                  </a:txBody>
                  <a:tcPr marL="9523" marR="360000" marT="1080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0.004%</a:t>
                      </a:r>
                    </a:p>
                  </a:txBody>
                  <a:tcPr marL="9523" marR="9523" marT="952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116">
                <a:tc>
                  <a:txBody>
                    <a:bodyPr/>
                    <a:lstStyle/>
                    <a:p>
                      <a:pPr lvl="1" algn="l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Desembolsos</a:t>
                      </a:r>
                    </a:p>
                  </a:txBody>
                  <a:tcPr marL="9523" marR="9523" marT="95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3,764.1 </a:t>
                      </a:r>
                    </a:p>
                  </a:txBody>
                  <a:tcPr marL="9523" marR="360000" marT="1080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4.2%</a:t>
                      </a:r>
                    </a:p>
                  </a:txBody>
                  <a:tcPr marL="9523" marR="9523" marT="952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116">
                <a:tc>
                  <a:txBody>
                    <a:bodyPr/>
                    <a:lstStyle/>
                    <a:p>
                      <a:pPr lvl="1" algn="l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Negociaciones</a:t>
                      </a:r>
                    </a:p>
                  </a:txBody>
                  <a:tcPr marL="9523" marR="9523" marT="95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14,207.6 </a:t>
                      </a:r>
                    </a:p>
                  </a:txBody>
                  <a:tcPr marL="9523" marR="360000" marT="1080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15.8%</a:t>
                      </a:r>
                    </a:p>
                  </a:txBody>
                  <a:tcPr marL="9523" marR="9523" marT="952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9941">
                <a:tc>
                  <a:txBody>
                    <a:bodyPr/>
                    <a:lstStyle/>
                    <a:p>
                      <a:pPr lvl="1" algn="l" fontAlgn="b"/>
                      <a:r>
                        <a:rPr lang="es-E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Variación de Caja y Bancos</a:t>
                      </a:r>
                    </a:p>
                  </a:txBody>
                  <a:tcPr marL="9523" marR="9523" marT="95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2,774.4 </a:t>
                      </a:r>
                    </a:p>
                  </a:txBody>
                  <a:tcPr marL="9523" marR="360000" marT="1080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3.1%</a:t>
                      </a:r>
                    </a:p>
                  </a:txBody>
                  <a:tcPr marL="9523" marR="9523" marT="9521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7 Rectángulo">
            <a:extLst>
              <a:ext uri="{FF2B5EF4-FFF2-40B4-BE49-F238E27FC236}">
                <a16:creationId xmlns:a16="http://schemas.microsoft.com/office/drawing/2014/main" id="{9ECFD6B2-C100-4B35-974E-A1A73E252E84}"/>
              </a:ext>
            </a:extLst>
          </p:cNvPr>
          <p:cNvSpPr/>
          <p:nvPr/>
        </p:nvSpPr>
        <p:spPr>
          <a:xfrm>
            <a:off x="827088" y="3573463"/>
            <a:ext cx="7272337" cy="43180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>
            <a:extLst>
              <a:ext uri="{FF2B5EF4-FFF2-40B4-BE49-F238E27FC236}">
                <a16:creationId xmlns:a16="http://schemas.microsoft.com/office/drawing/2014/main" id="{009C610B-00F2-41CC-AABF-1DF957A2E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7850" y="2495550"/>
            <a:ext cx="7772400" cy="15001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G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Formulación del Proyecto de Presupuesto General de Ingresos y Egresos del Estado, Ejercicio Fiscal 2019</a:t>
            </a:r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7A4F5C41-646B-427D-8D38-0C47D3388943}"/>
              </a:ext>
            </a:extLst>
          </p:cNvPr>
          <p:cNvSpPr txBox="1">
            <a:spLocks/>
          </p:cNvSpPr>
          <p:nvPr/>
        </p:nvSpPr>
        <p:spPr bwMode="auto">
          <a:xfrm>
            <a:off x="3708400" y="2565400"/>
            <a:ext cx="45354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s-GT" sz="3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s-GT" sz="3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EGRESOS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5">
            <a:extLst>
              <a:ext uri="{FF2B5EF4-FFF2-40B4-BE49-F238E27FC236}">
                <a16:creationId xmlns:a16="http://schemas.microsoft.com/office/drawing/2014/main" id="{14AA6313-CD21-47F8-8F08-DDAC29C94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1844675"/>
            <a:ext cx="43942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ángulo 42">
            <a:extLst>
              <a:ext uri="{FF2B5EF4-FFF2-40B4-BE49-F238E27FC236}">
                <a16:creationId xmlns:a16="http://schemas.microsoft.com/office/drawing/2014/main" id="{2161886C-AA6E-4328-BD13-D88A9E283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3086100"/>
            <a:ext cx="3921125" cy="434975"/>
          </a:xfrm>
          <a:prstGeom prst="rect">
            <a:avLst/>
          </a:prstGeom>
          <a:solidFill>
            <a:srgbClr val="0095F0">
              <a:alpha val="8548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GT" altLang="es-GT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00" name="Rectángulo 42">
            <a:extLst>
              <a:ext uri="{FF2B5EF4-FFF2-40B4-BE49-F238E27FC236}">
                <a16:creationId xmlns:a16="http://schemas.microsoft.com/office/drawing/2014/main" id="{296C847A-2809-47C9-BD92-31F0A27C2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3703638"/>
            <a:ext cx="3921125" cy="434975"/>
          </a:xfrm>
          <a:prstGeom prst="rect">
            <a:avLst/>
          </a:prstGeom>
          <a:solidFill>
            <a:srgbClr val="B7D9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GT" altLang="es-GT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01" name="Rectángulo 42">
            <a:extLst>
              <a:ext uri="{FF2B5EF4-FFF2-40B4-BE49-F238E27FC236}">
                <a16:creationId xmlns:a16="http://schemas.microsoft.com/office/drawing/2014/main" id="{BA8BFDBF-7625-4E45-B9B6-FDDFFCFF6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4319588"/>
            <a:ext cx="3921125" cy="434975"/>
          </a:xfrm>
          <a:prstGeom prst="rect">
            <a:avLst/>
          </a:prstGeom>
          <a:solidFill>
            <a:srgbClr val="B7D9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GT" altLang="es-GT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02" name="Rectángulo 42">
            <a:extLst>
              <a:ext uri="{FF2B5EF4-FFF2-40B4-BE49-F238E27FC236}">
                <a16:creationId xmlns:a16="http://schemas.microsoft.com/office/drawing/2014/main" id="{45F7AB8C-32A6-497E-B32E-AD36B8B32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4938713"/>
            <a:ext cx="3921125" cy="434975"/>
          </a:xfrm>
          <a:prstGeom prst="rect">
            <a:avLst/>
          </a:prstGeom>
          <a:solidFill>
            <a:srgbClr val="B7D9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GT" altLang="es-GT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03" name="Rectángulo 42">
            <a:extLst>
              <a:ext uri="{FF2B5EF4-FFF2-40B4-BE49-F238E27FC236}">
                <a16:creationId xmlns:a16="http://schemas.microsoft.com/office/drawing/2014/main" id="{1ACA9F94-07D6-4D03-B338-7FB71E9EC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5557838"/>
            <a:ext cx="3921125" cy="434975"/>
          </a:xfrm>
          <a:prstGeom prst="rect">
            <a:avLst/>
          </a:prstGeom>
          <a:solidFill>
            <a:srgbClr val="B7D9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GT" altLang="es-GT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04" name="Rectángulo 42">
            <a:extLst>
              <a:ext uri="{FF2B5EF4-FFF2-40B4-BE49-F238E27FC236}">
                <a16:creationId xmlns:a16="http://schemas.microsoft.com/office/drawing/2014/main" id="{375B015A-FB00-429E-BDFB-A0FDD7967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2470150"/>
            <a:ext cx="3921125" cy="434975"/>
          </a:xfrm>
          <a:prstGeom prst="rect">
            <a:avLst/>
          </a:prstGeom>
          <a:solidFill>
            <a:srgbClr val="B7D9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GT" altLang="es-GT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05" name="Rectángulo 42">
            <a:extLst>
              <a:ext uri="{FF2B5EF4-FFF2-40B4-BE49-F238E27FC236}">
                <a16:creationId xmlns:a16="http://schemas.microsoft.com/office/drawing/2014/main" id="{09CAB994-03D1-4EA2-8C59-B7FD6BDEB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849438"/>
            <a:ext cx="3921125" cy="434975"/>
          </a:xfrm>
          <a:prstGeom prst="rect">
            <a:avLst/>
          </a:prstGeom>
          <a:solidFill>
            <a:srgbClr val="B7D9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s-GT" altLang="es-GT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06" name="1 Título">
            <a:extLst>
              <a:ext uri="{FF2B5EF4-FFF2-40B4-BE49-F238E27FC236}">
                <a16:creationId xmlns:a16="http://schemas.microsoft.com/office/drawing/2014/main" id="{EA722DE6-7F19-4FE3-902B-19A615C8AB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GT" altLang="es-GT" sz="31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Elaborar el Presupuesto General comprende una serie de etapas:</a:t>
            </a:r>
          </a:p>
        </p:txBody>
      </p:sp>
      <p:sp>
        <p:nvSpPr>
          <p:cNvPr id="4107" name="Text Box 6">
            <a:extLst>
              <a:ext uri="{FF2B5EF4-FFF2-40B4-BE49-F238E27FC236}">
                <a16:creationId xmlns:a16="http://schemas.microsoft.com/office/drawing/2014/main" id="{3BBFEA95-3B7B-4794-B3ED-815E667D8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013" y="1870075"/>
            <a:ext cx="1752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sz="2200">
                <a:latin typeface="Arial" panose="020B0604020202020204" pitchFamily="34" charset="0"/>
                <a:ea typeface="ＭＳ Ｐゴシック" panose="020B0600070205080204" pitchFamily="34" charset="-128"/>
              </a:rPr>
              <a:t>Planificaci</a:t>
            </a:r>
            <a:r>
              <a:rPr lang="en-US" altLang="ja-JP" sz="2200">
                <a:latin typeface="Arial" panose="020B0604020202020204" pitchFamily="34" charset="0"/>
              </a:rPr>
              <a:t>ón</a:t>
            </a:r>
            <a:endParaRPr lang="en-US" altLang="es-GT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08" name="Text Box 9">
            <a:extLst>
              <a:ext uri="{FF2B5EF4-FFF2-40B4-BE49-F238E27FC236}">
                <a16:creationId xmlns:a16="http://schemas.microsoft.com/office/drawing/2014/main" id="{BF0A7F15-81B5-4FBD-BD30-6DDAB38E5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013" y="3698875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sz="2400">
                <a:latin typeface="Arial" panose="020B0604020202020204" pitchFamily="34" charset="0"/>
                <a:ea typeface="ＭＳ Ｐゴシック" panose="020B0600070205080204" pitchFamily="34" charset="-128"/>
              </a:rPr>
              <a:t>Aprobaci</a:t>
            </a:r>
            <a:r>
              <a:rPr lang="en-US" altLang="ja-JP" sz="2400">
                <a:latin typeface="Arial" panose="020B0604020202020204" pitchFamily="34" charset="0"/>
              </a:rPr>
              <a:t>ón</a:t>
            </a:r>
            <a:endParaRPr lang="en-US" altLang="es-GT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09" name="Text Box 10">
            <a:extLst>
              <a:ext uri="{FF2B5EF4-FFF2-40B4-BE49-F238E27FC236}">
                <a16:creationId xmlns:a16="http://schemas.microsoft.com/office/drawing/2014/main" id="{DB7FAAB1-8F78-4258-B2AD-244B9D122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013" y="4287838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sz="2400">
                <a:latin typeface="Arial" panose="020B0604020202020204" pitchFamily="34" charset="0"/>
                <a:ea typeface="ＭＳ Ｐゴシック" panose="020B0600070205080204" pitchFamily="34" charset="-128"/>
              </a:rPr>
              <a:t>Ejecuci</a:t>
            </a:r>
            <a:r>
              <a:rPr lang="en-US" altLang="ja-JP" sz="2400">
                <a:latin typeface="Arial" panose="020B0604020202020204" pitchFamily="34" charset="0"/>
              </a:rPr>
              <a:t>ón</a:t>
            </a:r>
            <a:endParaRPr lang="en-US" altLang="es-GT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10" name="Text Box 11">
            <a:extLst>
              <a:ext uri="{FF2B5EF4-FFF2-40B4-BE49-F238E27FC236}">
                <a16:creationId xmlns:a16="http://schemas.microsoft.com/office/drawing/2014/main" id="{C43A5E4E-C346-471F-BAF9-5FCE5E50B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013" y="4918075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sz="2400">
                <a:latin typeface="Arial" panose="020B0604020202020204" pitchFamily="34" charset="0"/>
                <a:ea typeface="ＭＳ Ｐゴシック" panose="020B0600070205080204" pitchFamily="34" charset="-128"/>
              </a:rPr>
              <a:t>Seguimiento y evaluaci</a:t>
            </a:r>
            <a:r>
              <a:rPr lang="en-US" altLang="ja-JP" sz="2400">
                <a:latin typeface="Arial" panose="020B0604020202020204" pitchFamily="34" charset="0"/>
              </a:rPr>
              <a:t>ón</a:t>
            </a:r>
            <a:endParaRPr lang="en-US" altLang="es-GT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11" name="Text Box 12">
            <a:extLst>
              <a:ext uri="{FF2B5EF4-FFF2-40B4-BE49-F238E27FC236}">
                <a16:creationId xmlns:a16="http://schemas.microsoft.com/office/drawing/2014/main" id="{11792DF1-C930-4D51-B0D3-889A94649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013" y="5551488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sz="2400">
                <a:latin typeface="Arial" panose="020B0604020202020204" pitchFamily="34" charset="0"/>
                <a:ea typeface="ＭＳ Ｐゴシック" panose="020B0600070205080204" pitchFamily="34" charset="-128"/>
              </a:rPr>
              <a:t>Liquidaci</a:t>
            </a:r>
            <a:r>
              <a:rPr lang="en-US" altLang="ja-JP" sz="2400">
                <a:latin typeface="Arial" panose="020B0604020202020204" pitchFamily="34" charset="0"/>
              </a:rPr>
              <a:t>ón y rendición</a:t>
            </a:r>
            <a:endParaRPr lang="en-US" altLang="es-GT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12" name="Text Box 14">
            <a:extLst>
              <a:ext uri="{FF2B5EF4-FFF2-40B4-BE49-F238E27FC236}">
                <a16:creationId xmlns:a16="http://schemas.microsoft.com/office/drawing/2014/main" id="{836C1332-FF08-43DB-8DEB-66F41B345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205740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s-GT" sz="22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</a:t>
            </a:r>
          </a:p>
        </p:txBody>
      </p:sp>
      <p:sp>
        <p:nvSpPr>
          <p:cNvPr id="4113" name="Text Box 15">
            <a:extLst>
              <a:ext uri="{FF2B5EF4-FFF2-40B4-BE49-F238E27FC236}">
                <a16:creationId xmlns:a16="http://schemas.microsoft.com/office/drawing/2014/main" id="{AD480FAF-024F-40B0-9C43-06BA0169E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225" y="2662238"/>
            <a:ext cx="2905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n-US" altLang="es-GT" sz="22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</a:p>
        </p:txBody>
      </p:sp>
      <p:sp>
        <p:nvSpPr>
          <p:cNvPr id="4114" name="Text Box 16">
            <a:extLst>
              <a:ext uri="{FF2B5EF4-FFF2-40B4-BE49-F238E27FC236}">
                <a16:creationId xmlns:a16="http://schemas.microsoft.com/office/drawing/2014/main" id="{2841038A-8A7E-4771-9D21-717861CE0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329565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s-GT" sz="22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3</a:t>
            </a:r>
          </a:p>
        </p:txBody>
      </p:sp>
      <p:sp>
        <p:nvSpPr>
          <p:cNvPr id="4115" name="Text Box 17">
            <a:extLst>
              <a:ext uri="{FF2B5EF4-FFF2-40B4-BE49-F238E27FC236}">
                <a16:creationId xmlns:a16="http://schemas.microsoft.com/office/drawing/2014/main" id="{921D0B27-52BA-4694-B500-FA72A1D48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914775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s-GT" sz="22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4</a:t>
            </a:r>
          </a:p>
        </p:txBody>
      </p:sp>
      <p:sp>
        <p:nvSpPr>
          <p:cNvPr id="4116" name="Text Box 18">
            <a:extLst>
              <a:ext uri="{FF2B5EF4-FFF2-40B4-BE49-F238E27FC236}">
                <a16:creationId xmlns:a16="http://schemas.microsoft.com/office/drawing/2014/main" id="{3F4B40E5-336E-4EC3-AD83-D8081EA02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525" y="4519613"/>
            <a:ext cx="3048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s-GT" sz="22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5</a:t>
            </a:r>
          </a:p>
        </p:txBody>
      </p:sp>
      <p:sp>
        <p:nvSpPr>
          <p:cNvPr id="4117" name="Text Box 19">
            <a:extLst>
              <a:ext uri="{FF2B5EF4-FFF2-40B4-BE49-F238E27FC236}">
                <a16:creationId xmlns:a16="http://schemas.microsoft.com/office/drawing/2014/main" id="{450F6607-B0A9-436F-969A-9EC8470DC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5135563"/>
            <a:ext cx="3048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s-GT" sz="22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6</a:t>
            </a:r>
          </a:p>
        </p:txBody>
      </p:sp>
      <p:sp>
        <p:nvSpPr>
          <p:cNvPr id="4118" name="Text Box 20">
            <a:extLst>
              <a:ext uri="{FF2B5EF4-FFF2-40B4-BE49-F238E27FC236}">
                <a16:creationId xmlns:a16="http://schemas.microsoft.com/office/drawing/2014/main" id="{2AA8DB82-5D48-4EBC-94EF-6E595FB2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5772150"/>
            <a:ext cx="30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s-GT" sz="22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7</a:t>
            </a:r>
          </a:p>
        </p:txBody>
      </p:sp>
      <p:sp>
        <p:nvSpPr>
          <p:cNvPr id="4119" name="Text Box 23">
            <a:extLst>
              <a:ext uri="{FF2B5EF4-FFF2-40B4-BE49-F238E27FC236}">
                <a16:creationId xmlns:a16="http://schemas.microsoft.com/office/drawing/2014/main" id="{B7033CCE-C519-4BCB-A6CA-A59B8B19A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63" y="2008188"/>
            <a:ext cx="131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b="1">
                <a:latin typeface="Arial" panose="020B0604020202020204" pitchFamily="34" charset="0"/>
                <a:ea typeface="ＭＳ Ｐゴシック" panose="020B0600070205080204" pitchFamily="34" charset="-128"/>
              </a:rPr>
              <a:t>Feb - Abril</a:t>
            </a:r>
          </a:p>
        </p:txBody>
      </p:sp>
      <p:sp>
        <p:nvSpPr>
          <p:cNvPr id="4120" name="Text Box 24">
            <a:extLst>
              <a:ext uri="{FF2B5EF4-FFF2-40B4-BE49-F238E27FC236}">
                <a16:creationId xmlns:a16="http://schemas.microsoft.com/office/drawing/2014/main" id="{C37356E4-C702-4E84-A4EC-59506C9EC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63" y="2566988"/>
            <a:ext cx="1420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b="1">
                <a:latin typeface="Arial" panose="020B0604020202020204" pitchFamily="34" charset="0"/>
                <a:ea typeface="ＭＳ Ｐゴシック" panose="020B0600070205080204" pitchFamily="34" charset="-128"/>
              </a:rPr>
              <a:t>Abril - Ago.</a:t>
            </a:r>
            <a:endParaRPr lang="en-US" altLang="es-GT" sz="2400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21" name="Text Box 25">
            <a:extLst>
              <a:ext uri="{FF2B5EF4-FFF2-40B4-BE49-F238E27FC236}">
                <a16:creationId xmlns:a16="http://schemas.microsoft.com/office/drawing/2014/main" id="{84974433-B089-4A95-A891-7FCB9FEDE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63" y="3211513"/>
            <a:ext cx="73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b="1">
                <a:latin typeface="Arial" panose="020B0604020202020204" pitchFamily="34" charset="0"/>
                <a:ea typeface="ＭＳ Ｐゴシック" panose="020B0600070205080204" pitchFamily="34" charset="-128"/>
              </a:rPr>
              <a:t>Sep. </a:t>
            </a:r>
            <a:endParaRPr lang="en-US" altLang="es-GT" sz="2400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22" name="Text Box 26">
            <a:extLst>
              <a:ext uri="{FF2B5EF4-FFF2-40B4-BE49-F238E27FC236}">
                <a16:creationId xmlns:a16="http://schemas.microsoft.com/office/drawing/2014/main" id="{36DA634A-A0C5-4413-BCDB-BA3E2D947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63" y="3821113"/>
            <a:ext cx="1360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b="1">
                <a:latin typeface="Arial" panose="020B0604020202020204" pitchFamily="34" charset="0"/>
                <a:ea typeface="ＭＳ Ｐゴシック" panose="020B0600070205080204" pitchFamily="34" charset="-128"/>
              </a:rPr>
              <a:t>Sep. - Nov.</a:t>
            </a:r>
            <a:endParaRPr lang="en-US" altLang="es-GT" sz="2400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23" name="Text Box 28">
            <a:extLst>
              <a:ext uri="{FF2B5EF4-FFF2-40B4-BE49-F238E27FC236}">
                <a16:creationId xmlns:a16="http://schemas.microsoft.com/office/drawing/2014/main" id="{D9C2541A-05EE-47C4-9BDD-76960E191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63" y="4689475"/>
            <a:ext cx="1300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b="1">
                <a:latin typeface="Arial" panose="020B0604020202020204" pitchFamily="34" charset="0"/>
                <a:ea typeface="ＭＳ Ｐゴシック" panose="020B0600070205080204" pitchFamily="34" charset="-128"/>
              </a:rPr>
              <a:t>Ene. - Dic.</a:t>
            </a:r>
            <a:endParaRPr lang="en-US" altLang="es-GT" sz="2400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24" name="Text Box 29">
            <a:extLst>
              <a:ext uri="{FF2B5EF4-FFF2-40B4-BE49-F238E27FC236}">
                <a16:creationId xmlns:a16="http://schemas.microsoft.com/office/drawing/2014/main" id="{0C143248-47EE-4597-BAC9-AB63C11A4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63" y="5680075"/>
            <a:ext cx="1395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b="1">
                <a:latin typeface="Arial" panose="020B0604020202020204" pitchFamily="34" charset="0"/>
                <a:ea typeface="ＭＳ Ｐゴシック" panose="020B0600070205080204" pitchFamily="34" charset="-128"/>
              </a:rPr>
              <a:t>Ene. - Abril</a:t>
            </a:r>
            <a:endParaRPr lang="en-US" altLang="es-GT" sz="2400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25" name="Text Box 31">
            <a:extLst>
              <a:ext uri="{FF2B5EF4-FFF2-40B4-BE49-F238E27FC236}">
                <a16:creationId xmlns:a16="http://schemas.microsoft.com/office/drawing/2014/main" id="{F426DA95-A9EE-4D95-8BD8-DB141AE2A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2952750"/>
            <a:ext cx="8699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2018</a:t>
            </a:r>
          </a:p>
        </p:txBody>
      </p:sp>
      <p:sp>
        <p:nvSpPr>
          <p:cNvPr id="4126" name="Line 32">
            <a:extLst>
              <a:ext uri="{FF2B5EF4-FFF2-40B4-BE49-F238E27FC236}">
                <a16:creationId xmlns:a16="http://schemas.microsoft.com/office/drawing/2014/main" id="{F542C3C9-C27E-4897-8698-2F60D6090B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4025" y="2038350"/>
            <a:ext cx="0" cy="21336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27" name="Line 35">
            <a:extLst>
              <a:ext uri="{FF2B5EF4-FFF2-40B4-BE49-F238E27FC236}">
                <a16:creationId xmlns:a16="http://schemas.microsoft.com/office/drawing/2014/main" id="{2C794C6F-0344-4764-9ECD-BB59B1CB4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4025" y="4340225"/>
            <a:ext cx="0" cy="1127125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28" name="Line 36">
            <a:extLst>
              <a:ext uri="{FF2B5EF4-FFF2-40B4-BE49-F238E27FC236}">
                <a16:creationId xmlns:a16="http://schemas.microsoft.com/office/drawing/2014/main" id="{CAD07A1B-80DA-4E74-B18C-A5C21F063E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4025" y="5626100"/>
            <a:ext cx="0" cy="45085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29" name="Text Box 37">
            <a:extLst>
              <a:ext uri="{FF2B5EF4-FFF2-40B4-BE49-F238E27FC236}">
                <a16:creationId xmlns:a16="http://schemas.microsoft.com/office/drawing/2014/main" id="{6989309E-F5FE-4F75-9B67-EA7A04AAE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4689475"/>
            <a:ext cx="8699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2019</a:t>
            </a:r>
          </a:p>
        </p:txBody>
      </p:sp>
      <p:sp>
        <p:nvSpPr>
          <p:cNvPr id="4130" name="Text Box 38">
            <a:extLst>
              <a:ext uri="{FF2B5EF4-FFF2-40B4-BE49-F238E27FC236}">
                <a16:creationId xmlns:a16="http://schemas.microsoft.com/office/drawing/2014/main" id="{D0F1F09F-E1BA-4DB5-8F9F-0C277ED38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5619750"/>
            <a:ext cx="8699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2020</a:t>
            </a:r>
          </a:p>
        </p:txBody>
      </p:sp>
      <p:sp>
        <p:nvSpPr>
          <p:cNvPr id="4131" name="Text Box 7">
            <a:extLst>
              <a:ext uri="{FF2B5EF4-FFF2-40B4-BE49-F238E27FC236}">
                <a16:creationId xmlns:a16="http://schemas.microsoft.com/office/drawing/2014/main" id="{DE333DE0-348F-4C83-BD9A-AE34FEE27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013" y="3008313"/>
            <a:ext cx="2700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sz="27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Presentación</a:t>
            </a:r>
          </a:p>
        </p:txBody>
      </p:sp>
      <p:sp>
        <p:nvSpPr>
          <p:cNvPr id="4132" name="Text Box 6">
            <a:extLst>
              <a:ext uri="{FF2B5EF4-FFF2-40B4-BE49-F238E27FC236}">
                <a16:creationId xmlns:a16="http://schemas.microsoft.com/office/drawing/2014/main" id="{6CEA1E66-24FC-4D4B-A1E6-56566F2D3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013" y="2463800"/>
            <a:ext cx="1752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s-GT" sz="2200">
                <a:latin typeface="Arial" panose="020B0604020202020204" pitchFamily="34" charset="0"/>
                <a:ea typeface="ＭＳ Ｐゴシック" panose="020B0600070205080204" pitchFamily="34" charset="-128"/>
              </a:rPr>
              <a:t>Formulación</a:t>
            </a:r>
            <a:endParaRPr lang="en-US" altLang="es-GT" sz="2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Título">
            <a:extLst>
              <a:ext uri="{FF2B5EF4-FFF2-40B4-BE49-F238E27FC236}">
                <a16:creationId xmlns:a16="http://schemas.microsoft.com/office/drawing/2014/main" id="{47F1D8FD-154B-4B10-8EE8-900E0F45FB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GT" altLang="es-GT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Compromisos de gasto</a:t>
            </a:r>
          </a:p>
        </p:txBody>
      </p:sp>
      <p:sp>
        <p:nvSpPr>
          <p:cNvPr id="31747" name="2 Marcador de contenido">
            <a:extLst>
              <a:ext uri="{FF2B5EF4-FFF2-40B4-BE49-F238E27FC236}">
                <a16:creationId xmlns:a16="http://schemas.microsoft.com/office/drawing/2014/main" id="{C4215F7A-3496-4165-8486-4E51EDB537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31913" y="1341438"/>
            <a:ext cx="6778625" cy="963612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GT" altLang="es-GT" sz="2500" b="1">
                <a:latin typeface="Arial" panose="020B0604020202020204" pitchFamily="34" charset="0"/>
                <a:cs typeface="Arial" panose="020B0604020202020204" pitchFamily="34" charset="0"/>
              </a:rPr>
              <a:t>En el Presupuesto de Egresos de la Nación 2019 hay compromisos ineludibles:</a:t>
            </a:r>
          </a:p>
        </p:txBody>
      </p:sp>
      <p:sp>
        <p:nvSpPr>
          <p:cNvPr id="31748" name="2 Marcador de contenido">
            <a:extLst>
              <a:ext uri="{FF2B5EF4-FFF2-40B4-BE49-F238E27FC236}">
                <a16:creationId xmlns:a16="http://schemas.microsoft.com/office/drawing/2014/main" id="{C74F9E63-15F3-45F2-9CF8-E0B24C39770D}"/>
              </a:ext>
            </a:extLst>
          </p:cNvPr>
          <p:cNvSpPr txBox="1">
            <a:spLocks/>
          </p:cNvSpPr>
          <p:nvPr/>
        </p:nvSpPr>
        <p:spPr bwMode="auto">
          <a:xfrm>
            <a:off x="2411413" y="2997200"/>
            <a:ext cx="5988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s-GT" altLang="es-GT" sz="2500">
                <a:latin typeface="Arial" panose="020B0604020202020204" pitchFamily="34" charset="0"/>
                <a:cs typeface="Arial" panose="020B0604020202020204" pitchFamily="34" charset="0"/>
              </a:rPr>
              <a:t>Aportes establecidos en la Constitución Política de la República.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F555C12-231A-4179-858B-92E57CECF7E2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>
            <a:off x="1889125" y="3324225"/>
            <a:ext cx="2508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125E404-3385-468E-A258-6B03B29C2BE0}"/>
              </a:ext>
            </a:extLst>
          </p:cNvPr>
          <p:cNvCxnSpPr>
            <a:cxnSpLocks/>
          </p:cNvCxnSpPr>
          <p:nvPr/>
        </p:nvCxnSpPr>
        <p:spPr bwMode="auto">
          <a:xfrm>
            <a:off x="1889125" y="4632325"/>
            <a:ext cx="2714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371086F2-25BE-428A-A248-9854712A619D}"/>
              </a:ext>
            </a:extLst>
          </p:cNvPr>
          <p:cNvSpPr/>
          <p:nvPr/>
        </p:nvSpPr>
        <p:spPr>
          <a:xfrm>
            <a:off x="2139950" y="3235325"/>
            <a:ext cx="179388" cy="179388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24BEE89-5D11-41C7-A02F-1B7960065737}"/>
              </a:ext>
            </a:extLst>
          </p:cNvPr>
          <p:cNvSpPr/>
          <p:nvPr/>
        </p:nvSpPr>
        <p:spPr>
          <a:xfrm>
            <a:off x="2160588" y="4545013"/>
            <a:ext cx="179387" cy="179387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 dirty="0"/>
          </a:p>
        </p:txBody>
      </p:sp>
      <p:sp>
        <p:nvSpPr>
          <p:cNvPr id="9" name="Arco 8">
            <a:extLst>
              <a:ext uri="{FF2B5EF4-FFF2-40B4-BE49-F238E27FC236}">
                <a16:creationId xmlns:a16="http://schemas.microsoft.com/office/drawing/2014/main" id="{8F13F47F-3F5A-4C55-8B00-9CC13D8E981F}"/>
              </a:ext>
            </a:extLst>
          </p:cNvPr>
          <p:cNvSpPr/>
          <p:nvPr/>
        </p:nvSpPr>
        <p:spPr>
          <a:xfrm rot="16200000">
            <a:off x="1439863" y="3376612"/>
            <a:ext cx="896938" cy="79216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GT" dirty="0"/>
          </a:p>
        </p:txBody>
      </p:sp>
      <p:sp>
        <p:nvSpPr>
          <p:cNvPr id="10" name="Arco 9">
            <a:extLst>
              <a:ext uri="{FF2B5EF4-FFF2-40B4-BE49-F238E27FC236}">
                <a16:creationId xmlns:a16="http://schemas.microsoft.com/office/drawing/2014/main" id="{62048DEF-E01E-4395-B316-28203B723C52}"/>
              </a:ext>
            </a:extLst>
          </p:cNvPr>
          <p:cNvSpPr/>
          <p:nvPr/>
        </p:nvSpPr>
        <p:spPr>
          <a:xfrm rot="10800000">
            <a:off x="1492250" y="3735388"/>
            <a:ext cx="792163" cy="89693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GT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EEECE8C-A0DB-4D75-A719-06C0A5887EB3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H="1">
            <a:off x="1492250" y="3773488"/>
            <a:ext cx="0" cy="4111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6" name="2 Marcador de contenido">
            <a:extLst>
              <a:ext uri="{FF2B5EF4-FFF2-40B4-BE49-F238E27FC236}">
                <a16:creationId xmlns:a16="http://schemas.microsoft.com/office/drawing/2014/main" id="{3BB6FB25-55BD-40C6-8E87-E928F7257701}"/>
              </a:ext>
            </a:extLst>
          </p:cNvPr>
          <p:cNvSpPr txBox="1">
            <a:spLocks/>
          </p:cNvSpPr>
          <p:nvPr/>
        </p:nvSpPr>
        <p:spPr bwMode="auto">
          <a:xfrm>
            <a:off x="2411413" y="4365625"/>
            <a:ext cx="59880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s-GT" altLang="es-GT" sz="2500">
                <a:latin typeface="Arial" panose="020B0604020202020204" pitchFamily="34" charset="0"/>
                <a:cs typeface="Arial" panose="020B0604020202020204" pitchFamily="34" charset="0"/>
              </a:rPr>
              <a:t>Recursos con destino específico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s-GT" altLang="es-GT" sz="2500">
                <a:latin typeface="Arial" panose="020B0604020202020204" pitchFamily="34" charset="0"/>
                <a:cs typeface="Arial" panose="020B0604020202020204" pitchFamily="34" charset="0"/>
              </a:rPr>
              <a:t>a programas puntuales.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Título">
            <a:extLst>
              <a:ext uri="{FF2B5EF4-FFF2-40B4-BE49-F238E27FC236}">
                <a16:creationId xmlns:a16="http://schemas.microsoft.com/office/drawing/2014/main" id="{2D6A3CDA-27B5-4069-B9DD-8D9D52F6A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2438" y="114300"/>
            <a:ext cx="8218487" cy="1641475"/>
          </a:xfrm>
        </p:spPr>
        <p:txBody>
          <a:bodyPr/>
          <a:lstStyle/>
          <a:p>
            <a:pPr eaLnBrk="1" hangingPunct="1"/>
            <a:r>
              <a:rPr lang="es-GT" altLang="es-GT" sz="3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Variación principales</a:t>
            </a:r>
            <a:br>
              <a:rPr lang="es-GT" altLang="es-GT" sz="3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rubros 2018-2019</a:t>
            </a:r>
          </a:p>
        </p:txBody>
      </p:sp>
      <p:grpSp>
        <p:nvGrpSpPr>
          <p:cNvPr id="32771" name="Agrupar 28">
            <a:extLst>
              <a:ext uri="{FF2B5EF4-FFF2-40B4-BE49-F238E27FC236}">
                <a16:creationId xmlns:a16="http://schemas.microsoft.com/office/drawing/2014/main" id="{60462BDA-E56A-4D10-A74A-AE06AD4361DA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755775"/>
            <a:ext cx="7993063" cy="5348288"/>
            <a:chOff x="462987" y="1067457"/>
            <a:chExt cx="8508168" cy="6470067"/>
          </a:xfrm>
        </p:grpSpPr>
        <p:grpSp>
          <p:nvGrpSpPr>
            <p:cNvPr id="32773" name="Agrupar 17">
              <a:extLst>
                <a:ext uri="{FF2B5EF4-FFF2-40B4-BE49-F238E27FC236}">
                  <a16:creationId xmlns:a16="http://schemas.microsoft.com/office/drawing/2014/main" id="{9BB33C27-F006-4D19-BC8E-C70D59D241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2987" y="1067457"/>
              <a:ext cx="8508168" cy="5668219"/>
              <a:chOff x="462987" y="1067457"/>
              <a:chExt cx="8508168" cy="5668219"/>
            </a:xfrm>
          </p:grpSpPr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40549F2F-6267-470C-9A5D-0E6B0ED456C8}"/>
                  </a:ext>
                </a:extLst>
              </p:cNvPr>
              <p:cNvSpPr/>
              <p:nvPr/>
            </p:nvSpPr>
            <p:spPr>
              <a:xfrm>
                <a:off x="462987" y="1067457"/>
                <a:ext cx="8508168" cy="55693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cxnSp>
            <p:nvCxnSpPr>
              <p:cNvPr id="7" name="Conector recto 6">
                <a:extLst>
                  <a:ext uri="{FF2B5EF4-FFF2-40B4-BE49-F238E27FC236}">
                    <a16:creationId xmlns:a16="http://schemas.microsoft.com/office/drawing/2014/main" id="{5ACC5598-9E21-45F8-BCBD-DC4EDADFD8EC}"/>
                  </a:ext>
                </a:extLst>
              </p:cNvPr>
              <p:cNvCxnSpPr/>
              <p:nvPr/>
            </p:nvCxnSpPr>
            <p:spPr>
              <a:xfrm>
                <a:off x="816157" y="5864794"/>
                <a:ext cx="7359100" cy="0"/>
              </a:xfrm>
              <a:prstGeom prst="line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611895B7-5E02-4CA6-BACB-5DB1618C24DA}"/>
                  </a:ext>
                </a:extLst>
              </p:cNvPr>
              <p:cNvSpPr/>
              <p:nvPr/>
            </p:nvSpPr>
            <p:spPr>
              <a:xfrm>
                <a:off x="1020623" y="3731151"/>
                <a:ext cx="760412" cy="213364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2778" name="CuadroTexto 8">
                <a:extLst>
                  <a:ext uri="{FF2B5EF4-FFF2-40B4-BE49-F238E27FC236}">
                    <a16:creationId xmlns:a16="http://schemas.microsoft.com/office/drawing/2014/main" id="{E906A67F-F860-4EAA-A1B1-76C652940B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7138" y="5936597"/>
                <a:ext cx="1694064" cy="744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s-ES" altLang="es-GT" sz="1700" b="1">
                    <a:latin typeface="Arial" panose="020B0604020202020204" pitchFamily="34" charset="0"/>
                    <a:cs typeface="Arial" panose="020B0604020202020204" pitchFamily="34" charset="0"/>
                  </a:rPr>
                  <a:t>Asignado</a:t>
                </a:r>
              </a:p>
              <a:p>
                <a:pPr algn="ctr"/>
                <a:r>
                  <a:rPr lang="es-ES" altLang="es-GT" sz="1700" b="1">
                    <a:latin typeface="Arial" panose="020B0604020202020204" pitchFamily="34" charset="0"/>
                    <a:cs typeface="Arial" panose="020B0604020202020204" pitchFamily="34" charset="0"/>
                  </a:rPr>
                  <a:t>2018 (2017)</a:t>
                </a:r>
              </a:p>
            </p:txBody>
          </p:sp>
          <p:sp>
            <p:nvSpPr>
              <p:cNvPr id="32779" name="CuadroTexto 9">
                <a:extLst>
                  <a:ext uri="{FF2B5EF4-FFF2-40B4-BE49-F238E27FC236}">
                    <a16:creationId xmlns:a16="http://schemas.microsoft.com/office/drawing/2014/main" id="{B15FFF4E-BA93-47D2-B865-29BEA34164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2245" y="3141007"/>
                <a:ext cx="775022" cy="55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s-ES" altLang="es-GT" sz="2400"/>
                  <a:t>76.9</a:t>
                </a:r>
              </a:p>
            </p:txBody>
          </p:sp>
          <p:sp>
            <p:nvSpPr>
              <p:cNvPr id="32780" name="CuadroTexto 10">
                <a:extLst>
                  <a:ext uri="{FF2B5EF4-FFF2-40B4-BE49-F238E27FC236}">
                    <a16:creationId xmlns:a16="http://schemas.microsoft.com/office/drawing/2014/main" id="{CE2C560F-AF3D-41B3-B60D-2C04EFE437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6190" y="5936598"/>
                <a:ext cx="1251160" cy="707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s-ES" altLang="es-GT" sz="1600"/>
                  <a:t>Salud</a:t>
                </a:r>
              </a:p>
              <a:p>
                <a:pPr algn="ctr"/>
                <a:r>
                  <a:rPr lang="es-ES" altLang="es-GT" sz="1600"/>
                  <a:t>Y Educación</a:t>
                </a:r>
              </a:p>
            </p:txBody>
          </p:sp>
          <p:sp>
            <p:nvSpPr>
              <p:cNvPr id="32781" name="CuadroTexto 11">
                <a:extLst>
                  <a:ext uri="{FF2B5EF4-FFF2-40B4-BE49-F238E27FC236}">
                    <a16:creationId xmlns:a16="http://schemas.microsoft.com/office/drawing/2014/main" id="{6F4EE564-87A7-472C-B761-A7CC462D9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17037" y="5936598"/>
                <a:ext cx="491769" cy="409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s-ES" altLang="es-GT" sz="1600"/>
                  <a:t>CIV</a:t>
                </a:r>
              </a:p>
            </p:txBody>
          </p:sp>
          <p:sp>
            <p:nvSpPr>
              <p:cNvPr id="32782" name="CuadroTexto 12">
                <a:extLst>
                  <a:ext uri="{FF2B5EF4-FFF2-40B4-BE49-F238E27FC236}">
                    <a16:creationId xmlns:a16="http://schemas.microsoft.com/office/drawing/2014/main" id="{BCD6C318-9D69-4D5A-9161-AC84D6BFD0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05642" y="5936598"/>
                <a:ext cx="689568" cy="409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s-ES" altLang="es-GT" sz="1600"/>
                  <a:t>Otros</a:t>
                </a:r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24E32AFC-B9D8-49D4-9C80-EFD4984F5394}"/>
                  </a:ext>
                </a:extLst>
              </p:cNvPr>
              <p:cNvSpPr/>
              <p:nvPr/>
            </p:nvSpPr>
            <p:spPr>
              <a:xfrm>
                <a:off x="7915026" y="1968158"/>
                <a:ext cx="760412" cy="390623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2784" name="CuadroTexto 14">
                <a:extLst>
                  <a:ext uri="{FF2B5EF4-FFF2-40B4-BE49-F238E27FC236}">
                    <a16:creationId xmlns:a16="http://schemas.microsoft.com/office/drawing/2014/main" id="{1EDF5D93-383E-4595-A299-9208393F9A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9478" y="1390076"/>
                <a:ext cx="775022" cy="55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s-ES" altLang="es-GT" sz="2400"/>
                  <a:t>89.7</a:t>
                </a:r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73B8DA84-ED2B-4873-BCCD-66851327144D}"/>
                  </a:ext>
                </a:extLst>
              </p:cNvPr>
              <p:cNvSpPr/>
              <p:nvPr/>
            </p:nvSpPr>
            <p:spPr>
              <a:xfrm>
                <a:off x="2064922" y="3199180"/>
                <a:ext cx="1216659" cy="591505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ES" sz="800" dirty="0"/>
                  <a:t>Obligaciones 3.6</a:t>
                </a:r>
              </a:p>
            </p:txBody>
          </p:sp>
          <p:sp>
            <p:nvSpPr>
              <p:cNvPr id="32786" name="CuadroTexto 16">
                <a:extLst>
                  <a:ext uri="{FF2B5EF4-FFF2-40B4-BE49-F238E27FC236}">
                    <a16:creationId xmlns:a16="http://schemas.microsoft.com/office/drawing/2014/main" id="{B6E2EA41-7CE5-4F53-8F83-CB82E3E678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35792" y="2267662"/>
                <a:ext cx="609507" cy="55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s-ES" altLang="es-GT" sz="2400"/>
                  <a:t>3.7</a:t>
                </a:r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1B7A004F-5A1A-4D00-87D2-FB10399C93DB}"/>
                  </a:ext>
                </a:extLst>
              </p:cNvPr>
              <p:cNvSpPr/>
              <p:nvPr/>
            </p:nvSpPr>
            <p:spPr>
              <a:xfrm>
                <a:off x="3528293" y="2768994"/>
                <a:ext cx="1216659" cy="430186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2788" name="CuadroTexto 18">
                <a:extLst>
                  <a:ext uri="{FF2B5EF4-FFF2-40B4-BE49-F238E27FC236}">
                    <a16:creationId xmlns:a16="http://schemas.microsoft.com/office/drawing/2014/main" id="{FBF15C6E-A465-42EC-A0CB-79E52962B8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8792" y="2618023"/>
                <a:ext cx="609507" cy="55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s-ES" altLang="es-GT" sz="2400"/>
                  <a:t>5.3</a:t>
                </a:r>
              </a:p>
            </p:txBody>
          </p:sp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ECB61657-BC33-4D0B-9496-8518F7FBE874}"/>
                  </a:ext>
                </a:extLst>
              </p:cNvPr>
              <p:cNvSpPr/>
              <p:nvPr/>
            </p:nvSpPr>
            <p:spPr>
              <a:xfrm>
                <a:off x="4880137" y="2356094"/>
                <a:ext cx="1216659" cy="412901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2790" name="CuadroTexto 20">
                <a:extLst>
                  <a:ext uri="{FF2B5EF4-FFF2-40B4-BE49-F238E27FC236}">
                    <a16:creationId xmlns:a16="http://schemas.microsoft.com/office/drawing/2014/main" id="{0CFA65BE-48D7-4ABA-A9B6-8874471514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66662" y="1423303"/>
                <a:ext cx="609507" cy="55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s-ES" altLang="es-GT" sz="2400"/>
                  <a:t>1.3</a:t>
                </a:r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9A86869A-A09B-4166-A986-2945091AFADD}"/>
                  </a:ext>
                </a:extLst>
              </p:cNvPr>
              <p:cNvSpPr/>
              <p:nvPr/>
            </p:nvSpPr>
            <p:spPr>
              <a:xfrm>
                <a:off x="6260708" y="1993124"/>
                <a:ext cx="1216659" cy="272707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2792" name="CuadroTexto 22">
                <a:extLst>
                  <a:ext uri="{FF2B5EF4-FFF2-40B4-BE49-F238E27FC236}">
                    <a16:creationId xmlns:a16="http://schemas.microsoft.com/office/drawing/2014/main" id="{657F082F-DC4D-4285-8481-E913225E8B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2560" y="1809101"/>
                <a:ext cx="609507" cy="55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s-ES" altLang="es-GT" sz="2400"/>
                  <a:t>2.5</a:t>
                </a:r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CDA8B41D-8FAC-4DB0-8596-793DE2EED67B}"/>
                  </a:ext>
                </a:extLst>
              </p:cNvPr>
              <p:cNvSpPr/>
              <p:nvPr/>
            </p:nvSpPr>
            <p:spPr>
              <a:xfrm>
                <a:off x="2063233" y="3199180"/>
                <a:ext cx="1216659" cy="20549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ES" sz="800" dirty="0"/>
                  <a:t>Deuda 1.7</a:t>
                </a:r>
              </a:p>
            </p:txBody>
          </p:sp>
          <p:sp>
            <p:nvSpPr>
              <p:cNvPr id="32794" name="CuadroTexto 24">
                <a:extLst>
                  <a:ext uri="{FF2B5EF4-FFF2-40B4-BE49-F238E27FC236}">
                    <a16:creationId xmlns:a16="http://schemas.microsoft.com/office/drawing/2014/main" id="{097D64F8-9F6E-46A1-AA2F-4239A050B1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45675" y="1067458"/>
                <a:ext cx="3359968" cy="781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s-ES" altLang="es-GT"/>
                  <a:t>Asignación en </a:t>
                </a:r>
                <a:r>
                  <a:rPr lang="es-ES" altLang="es-GT">
                    <a:latin typeface="Arial" panose="020B0604020202020204" pitchFamily="34" charset="0"/>
                    <a:cs typeface="Arial" panose="020B0604020202020204" pitchFamily="34" charset="0"/>
                  </a:rPr>
                  <a:t>Millardos</a:t>
                </a:r>
                <a:r>
                  <a:rPr lang="es-ES" altLang="es-GT"/>
                  <a:t> de Q</a:t>
                </a:r>
              </a:p>
              <a:p>
                <a:pPr algn="ctr"/>
                <a:endParaRPr lang="es-ES" altLang="es-GT"/>
              </a:p>
            </p:txBody>
          </p:sp>
          <p:sp>
            <p:nvSpPr>
              <p:cNvPr id="32795" name="CuadroTexto 25">
                <a:extLst>
                  <a:ext uri="{FF2B5EF4-FFF2-40B4-BE49-F238E27FC236}">
                    <a16:creationId xmlns:a16="http://schemas.microsoft.com/office/drawing/2014/main" id="{8970FD93-3F00-4C42-ABA6-39F7348606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99258" y="5991059"/>
                <a:ext cx="1191370" cy="744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s-ES" altLang="es-GT" sz="1700" b="1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ES" altLang="es-GT" sz="1700" b="1"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</p:grpSp>
        <p:sp>
          <p:nvSpPr>
            <p:cNvPr id="32774" name="CuadroTexto 4">
              <a:extLst>
                <a:ext uri="{FF2B5EF4-FFF2-40B4-BE49-F238E27FC236}">
                  <a16:creationId xmlns:a16="http://schemas.microsoft.com/office/drawing/2014/main" id="{A6AAD980-A10E-43E6-A085-1ACBBF887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3420" y="5936598"/>
              <a:ext cx="1420746" cy="160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s-ES" altLang="es-GT" sz="1600"/>
                <a:t>Obligaciones Tesoro +  Servicio Deuda </a:t>
              </a:r>
            </a:p>
            <a:p>
              <a:endParaRPr lang="es-ES" altLang="es-GT" sz="1600"/>
            </a:p>
          </p:txBody>
        </p:sp>
      </p:grp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D160D017-2579-4717-A0C7-94E9E7A2EB25}"/>
              </a:ext>
            </a:extLst>
          </p:cNvPr>
          <p:cNvCxnSpPr/>
          <p:nvPr/>
        </p:nvCxnSpPr>
        <p:spPr>
          <a:xfrm>
            <a:off x="755650" y="5732463"/>
            <a:ext cx="777716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Título">
            <a:extLst>
              <a:ext uri="{FF2B5EF4-FFF2-40B4-BE49-F238E27FC236}">
                <a16:creationId xmlns:a16="http://schemas.microsoft.com/office/drawing/2014/main" id="{F1C4A157-B4CF-4CE8-B6AB-7F4E36495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270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3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2019 responde a Tres Ejes de orientación de gasto</a:t>
            </a:r>
            <a:endParaRPr lang="es-GT" altLang="es-GT" sz="33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5" name="Imagen 5">
            <a:extLst>
              <a:ext uri="{FF2B5EF4-FFF2-40B4-BE49-F238E27FC236}">
                <a16:creationId xmlns:a16="http://schemas.microsoft.com/office/drawing/2014/main" id="{78223A31-7DBC-4EC5-95F3-9BED60002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44675"/>
            <a:ext cx="740886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CuadroTexto 6">
            <a:extLst>
              <a:ext uri="{FF2B5EF4-FFF2-40B4-BE49-F238E27FC236}">
                <a16:creationId xmlns:a16="http://schemas.microsoft.com/office/drawing/2014/main" id="{70D4A215-7FC6-413F-8C96-4149FF554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738" y="4005263"/>
            <a:ext cx="5762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6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797" name="CuadroTexto 13">
            <a:extLst>
              <a:ext uri="{FF2B5EF4-FFF2-40B4-BE49-F238E27FC236}">
                <a16:creationId xmlns:a16="http://schemas.microsoft.com/office/drawing/2014/main" id="{9C502B4D-8115-4E10-AA0A-7FD750D22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4021138"/>
            <a:ext cx="5762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6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798" name="CuadroTexto 14">
            <a:extLst>
              <a:ext uri="{FF2B5EF4-FFF2-40B4-BE49-F238E27FC236}">
                <a16:creationId xmlns:a16="http://schemas.microsoft.com/office/drawing/2014/main" id="{406091D8-7EA1-4D01-8223-97B616BD0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4005263"/>
            <a:ext cx="5762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6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Título">
            <a:extLst>
              <a:ext uri="{FF2B5EF4-FFF2-40B4-BE49-F238E27FC236}">
                <a16:creationId xmlns:a16="http://schemas.microsoft.com/office/drawing/2014/main" id="{B32F73E3-CBC8-4047-9146-FACFEA9AC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270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3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2019 responde a Tres Ejes de orientación de gasto</a:t>
            </a:r>
            <a:endParaRPr lang="es-GT" altLang="es-GT" sz="33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9" name="Imagen 10">
            <a:extLst>
              <a:ext uri="{FF2B5EF4-FFF2-40B4-BE49-F238E27FC236}">
                <a16:creationId xmlns:a16="http://schemas.microsoft.com/office/drawing/2014/main" id="{CDED5AD6-2DD6-4926-9473-91C2BEE92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44675"/>
            <a:ext cx="740886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CuadroTexto 11">
            <a:extLst>
              <a:ext uri="{FF2B5EF4-FFF2-40B4-BE49-F238E27FC236}">
                <a16:creationId xmlns:a16="http://schemas.microsoft.com/office/drawing/2014/main" id="{97E49E59-5DC6-4308-9228-A97AF6F9C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738" y="4005263"/>
            <a:ext cx="5762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6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821" name="CuadroTexto 12">
            <a:extLst>
              <a:ext uri="{FF2B5EF4-FFF2-40B4-BE49-F238E27FC236}">
                <a16:creationId xmlns:a16="http://schemas.microsoft.com/office/drawing/2014/main" id="{3939FA73-3007-451D-87A4-653EB35FE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4021138"/>
            <a:ext cx="5762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6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822" name="CuadroTexto 13">
            <a:extLst>
              <a:ext uri="{FF2B5EF4-FFF2-40B4-BE49-F238E27FC236}">
                <a16:creationId xmlns:a16="http://schemas.microsoft.com/office/drawing/2014/main" id="{85973A83-A0AD-401B-8BFD-23B7BE911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4005263"/>
            <a:ext cx="5762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6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097D843-3E26-490F-8712-4C946376A3B0}"/>
              </a:ext>
            </a:extLst>
          </p:cNvPr>
          <p:cNvSpPr/>
          <p:nvPr/>
        </p:nvSpPr>
        <p:spPr>
          <a:xfrm>
            <a:off x="3438525" y="1844675"/>
            <a:ext cx="4870450" cy="4176713"/>
          </a:xfrm>
          <a:prstGeom prst="rect">
            <a:avLst/>
          </a:prstGeom>
          <a:solidFill>
            <a:schemeClr val="tx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79E9706-2E9C-44F6-9A49-F62900EC6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3" y="1484313"/>
            <a:ext cx="6553200" cy="452596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En la formulación presupuestaria incluye las instituciones que trabajan por mejorar el entorno de las personas  para que así desarrollen su máximo potencial.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G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Impulsa a que los guatemaltecos desarrollen actividades productivas y creativas de acuerdo con sus necesidades.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G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Crea oportunidades para que las personas mejoren su calidad de vida.</a:t>
            </a:r>
          </a:p>
        </p:txBody>
      </p:sp>
      <p:sp>
        <p:nvSpPr>
          <p:cNvPr id="35843" name="CuadroTexto 7">
            <a:extLst>
              <a:ext uri="{FF2B5EF4-FFF2-40B4-BE49-F238E27FC236}">
                <a16:creationId xmlns:a16="http://schemas.microsoft.com/office/drawing/2014/main" id="{3FD2A530-93DD-4FF3-AA4F-00EC60679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76250"/>
            <a:ext cx="7315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Desarrollo Humano</a:t>
            </a:r>
          </a:p>
        </p:txBody>
      </p:sp>
      <p:sp>
        <p:nvSpPr>
          <p:cNvPr id="14" name="Arco 13">
            <a:extLst>
              <a:ext uri="{FF2B5EF4-FFF2-40B4-BE49-F238E27FC236}">
                <a16:creationId xmlns:a16="http://schemas.microsoft.com/office/drawing/2014/main" id="{7F979E3B-83D7-4E7F-B547-1AC4E4AF9BD9}"/>
              </a:ext>
            </a:extLst>
          </p:cNvPr>
          <p:cNvSpPr/>
          <p:nvPr/>
        </p:nvSpPr>
        <p:spPr bwMode="auto">
          <a:xfrm rot="16200000">
            <a:off x="1336676" y="1725612"/>
            <a:ext cx="781050" cy="790575"/>
          </a:xfrm>
          <a:prstGeom prst="arc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GT" dirty="0"/>
          </a:p>
        </p:txBody>
      </p:sp>
      <p:sp>
        <p:nvSpPr>
          <p:cNvPr id="15" name="Arco 14">
            <a:extLst>
              <a:ext uri="{FF2B5EF4-FFF2-40B4-BE49-F238E27FC236}">
                <a16:creationId xmlns:a16="http://schemas.microsoft.com/office/drawing/2014/main" id="{048B0D51-D983-4EAE-8748-3A29BCDBAF96}"/>
              </a:ext>
            </a:extLst>
          </p:cNvPr>
          <p:cNvSpPr/>
          <p:nvPr/>
        </p:nvSpPr>
        <p:spPr bwMode="auto">
          <a:xfrm rot="10800000">
            <a:off x="1331913" y="4521200"/>
            <a:ext cx="790575" cy="781050"/>
          </a:xfrm>
          <a:prstGeom prst="arc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GT" dirty="0"/>
          </a:p>
        </p:txBody>
      </p:sp>
      <p:grpSp>
        <p:nvGrpSpPr>
          <p:cNvPr id="35846" name="Grupo 17">
            <a:extLst>
              <a:ext uri="{FF2B5EF4-FFF2-40B4-BE49-F238E27FC236}">
                <a16:creationId xmlns:a16="http://schemas.microsoft.com/office/drawing/2014/main" id="{4277E04E-1097-4245-BC48-117B4159072D}"/>
              </a:ext>
            </a:extLst>
          </p:cNvPr>
          <p:cNvGrpSpPr>
            <a:grpSpLocks/>
          </p:cNvGrpSpPr>
          <p:nvPr/>
        </p:nvGrpSpPr>
        <p:grpSpPr bwMode="auto">
          <a:xfrm>
            <a:off x="1331913" y="1635125"/>
            <a:ext cx="574675" cy="3757613"/>
            <a:chOff x="1331640" y="1635497"/>
            <a:chExt cx="574675" cy="3757140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2056A08C-D124-45DC-9120-E92583A72E8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1640" y="3689463"/>
              <a:ext cx="561975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B0FF6CFA-0DA4-475A-8F87-6948BA7B3546}"/>
                </a:ext>
              </a:extLst>
            </p:cNvPr>
            <p:cNvSpPr/>
            <p:nvPr/>
          </p:nvSpPr>
          <p:spPr>
            <a:xfrm>
              <a:off x="1726927" y="1635497"/>
              <a:ext cx="179388" cy="179365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5A8CC7C3-6724-473A-AE68-D35A81D3E269}"/>
                </a:ext>
              </a:extLst>
            </p:cNvPr>
            <p:cNvSpPr/>
            <p:nvPr/>
          </p:nvSpPr>
          <p:spPr>
            <a:xfrm>
              <a:off x="1726927" y="3600575"/>
              <a:ext cx="179388" cy="179365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2CE065E9-7D8A-465D-A19A-E455F1622CBA}"/>
                </a:ext>
              </a:extLst>
            </p:cNvPr>
            <p:cNvSpPr/>
            <p:nvPr/>
          </p:nvSpPr>
          <p:spPr>
            <a:xfrm>
              <a:off x="1726927" y="5213272"/>
              <a:ext cx="179388" cy="179365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AACF0A82-868D-4305-85B7-9D955C275312}"/>
                </a:ext>
              </a:extLst>
            </p:cNvPr>
            <p:cNvCxnSpPr>
              <a:cxnSpLocks/>
              <a:stCxn id="14" idx="0"/>
              <a:endCxn id="15" idx="2"/>
            </p:cNvCxnSpPr>
            <p:nvPr/>
          </p:nvCxnSpPr>
          <p:spPr bwMode="auto">
            <a:xfrm flipH="1">
              <a:off x="1331640" y="2121211"/>
              <a:ext cx="0" cy="279047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2 Gráfico">
            <a:extLst>
              <a:ext uri="{FF2B5EF4-FFF2-40B4-BE49-F238E27FC236}">
                <a16:creationId xmlns:a16="http://schemas.microsoft.com/office/drawing/2014/main" id="{718A4983-D3B3-4FC8-8304-C6FEDE981DA2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500" y="1612900"/>
            <a:ext cx="9639300" cy="4787900"/>
          </a:xfrm>
        </p:spPr>
      </p:pic>
      <p:sp>
        <p:nvSpPr>
          <p:cNvPr id="36867" name="CuadroTexto 7">
            <a:extLst>
              <a:ext uri="{FF2B5EF4-FFF2-40B4-BE49-F238E27FC236}">
                <a16:creationId xmlns:a16="http://schemas.microsoft.com/office/drawing/2014/main" id="{0C273535-9C7C-434A-8133-7083B4363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207963"/>
            <a:ext cx="84836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Desarrollo Humano</a:t>
            </a:r>
          </a:p>
          <a:p>
            <a:pPr algn="ctr" eaLnBrk="1" hangingPunct="1"/>
            <a:r>
              <a:rPr lang="es-ES_tradnl" altLang="es-GT" sz="28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 el 2019 se invertirán Q29,624 millones</a:t>
            </a:r>
          </a:p>
          <a:p>
            <a:pPr algn="ctr" eaLnBrk="1" hangingPunct="1"/>
            <a:endParaRPr lang="es-ES_tradnl" altLang="es-GT" sz="3200" b="1">
              <a:solidFill>
                <a:schemeClr val="tx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6868" name="1 CuadroTexto">
            <a:extLst>
              <a:ext uri="{FF2B5EF4-FFF2-40B4-BE49-F238E27FC236}">
                <a16:creationId xmlns:a16="http://schemas.microsoft.com/office/drawing/2014/main" id="{50B3C800-20FD-4F2A-B89A-786F0AD0D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308725"/>
            <a:ext cx="39608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1300">
                <a:latin typeface="Arial" panose="020B0604020202020204" pitchFamily="34" charset="0"/>
                <a:cs typeface="Arial" panose="020B0604020202020204" pitchFamily="34" charset="0"/>
              </a:rPr>
              <a:t>Fuente: Sistema de Contabilidad Integrada (Sicoin)</a:t>
            </a:r>
          </a:p>
        </p:txBody>
      </p:sp>
      <p:sp>
        <p:nvSpPr>
          <p:cNvPr id="36869" name="CuadroTexto 1">
            <a:extLst>
              <a:ext uri="{FF2B5EF4-FFF2-40B4-BE49-F238E27FC236}">
                <a16:creationId xmlns:a16="http://schemas.microsoft.com/office/drawing/2014/main" id="{D9E66056-4B57-4E98-9D20-3F5952A6C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588" y="1287463"/>
            <a:ext cx="41751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1600" b="1">
                <a:latin typeface="Arial" panose="020B0604020202020204" pitchFamily="34" charset="0"/>
                <a:cs typeface="Arial" panose="020B0604020202020204" pitchFamily="34" charset="0"/>
              </a:rPr>
              <a:t>Ejecutado 2016-2017</a:t>
            </a:r>
          </a:p>
          <a:p>
            <a:pPr algn="ctr"/>
            <a:r>
              <a:rPr lang="es-GT" altLang="es-GT" sz="1600" b="1">
                <a:latin typeface="Arial" panose="020B0604020202020204" pitchFamily="34" charset="0"/>
                <a:cs typeface="Arial" panose="020B0604020202020204" pitchFamily="34" charset="0"/>
              </a:rPr>
              <a:t>Vigente 2018</a:t>
            </a:r>
          </a:p>
          <a:p>
            <a:pPr algn="ctr"/>
            <a:r>
              <a:rPr lang="es-GT" altLang="es-GT" sz="1600" b="1">
                <a:latin typeface="Arial" panose="020B0604020202020204" pitchFamily="34" charset="0"/>
                <a:cs typeface="Arial" panose="020B0604020202020204" pitchFamily="34" charset="0"/>
              </a:rPr>
              <a:t>Recomendado 2019-2023</a:t>
            </a:r>
          </a:p>
          <a:p>
            <a:pPr algn="ctr"/>
            <a:r>
              <a:rPr lang="es-GT" altLang="es-GT" sz="1600" b="1">
                <a:latin typeface="Arial" panose="020B0604020202020204" pitchFamily="34" charset="0"/>
                <a:cs typeface="Arial" panose="020B0604020202020204" pitchFamily="34" charset="0"/>
              </a:rPr>
              <a:t>Montos en Millones de Q.</a:t>
            </a:r>
            <a:endParaRPr lang="es-GT" altLang="es-GT" sz="16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>
            <a:extLst>
              <a:ext uri="{FF2B5EF4-FFF2-40B4-BE49-F238E27FC236}">
                <a16:creationId xmlns:a16="http://schemas.microsoft.com/office/drawing/2014/main" id="{AA4124A9-88E3-4206-91A1-D762ED78F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20700"/>
            <a:ext cx="8147050" cy="749300"/>
          </a:xfrm>
        </p:spPr>
        <p:txBody>
          <a:bodyPr/>
          <a:lstStyle/>
          <a:p>
            <a:pPr eaLnBrk="1" hangingPunct="1"/>
            <a:r>
              <a:rPr lang="es-GT" altLang="es-GT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GT" altLang="es-GT" sz="3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Salud</a:t>
            </a:r>
            <a:br>
              <a:rPr lang="es-GT" altLang="es-GT" sz="3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GT" altLang="es-GT" sz="34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1" name="1 Gráfico">
            <a:extLst>
              <a:ext uri="{FF2B5EF4-FFF2-40B4-BE49-F238E27FC236}">
                <a16:creationId xmlns:a16="http://schemas.microsoft.com/office/drawing/2014/main" id="{8D709F7F-7265-4664-863B-CC6F72FAFD1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41400"/>
            <a:ext cx="86487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uadroTexto 3">
            <a:extLst>
              <a:ext uri="{FF2B5EF4-FFF2-40B4-BE49-F238E27FC236}">
                <a16:creationId xmlns:a16="http://schemas.microsoft.com/office/drawing/2014/main" id="{8EB022E6-BBBB-4734-97D6-49C73CF2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0" y="1055688"/>
            <a:ext cx="48958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1600" b="1">
                <a:latin typeface="Arial" panose="020B0604020202020204" pitchFamily="34" charset="0"/>
                <a:cs typeface="Arial" panose="020B0604020202020204" pitchFamily="34" charset="0"/>
              </a:rPr>
              <a:t>Ministerio de Salud Pública y Asistencia Social</a:t>
            </a:r>
          </a:p>
          <a:p>
            <a:pPr algn="ctr"/>
            <a:r>
              <a:rPr lang="es-GT" altLang="es-GT" sz="1600" b="1">
                <a:latin typeface="Arial" panose="020B0604020202020204" pitchFamily="34" charset="0"/>
                <a:cs typeface="Arial" panose="020B0604020202020204" pitchFamily="34" charset="0"/>
              </a:rPr>
              <a:t>Presupuesto Nominal y Real</a:t>
            </a:r>
          </a:p>
          <a:p>
            <a:pPr algn="ctr"/>
            <a:r>
              <a:rPr lang="es-GT" altLang="es-GT" sz="1600" b="1">
                <a:latin typeface="Arial" panose="020B0604020202020204" pitchFamily="34" charset="0"/>
                <a:cs typeface="Arial" panose="020B0604020202020204" pitchFamily="34" charset="0"/>
              </a:rPr>
              <a:t> 2005-2019</a:t>
            </a:r>
          </a:p>
          <a:p>
            <a:pPr algn="ctr"/>
            <a:r>
              <a:rPr lang="es-GT" altLang="es-GT" sz="1600" b="1">
                <a:latin typeface="Arial" panose="020B0604020202020204" pitchFamily="34" charset="0"/>
                <a:cs typeface="Arial" panose="020B0604020202020204" pitchFamily="34" charset="0"/>
              </a:rPr>
              <a:t>En Millones de Q.</a:t>
            </a:r>
            <a:endParaRPr lang="es-GT" altLang="es-GT" sz="16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Título">
            <a:extLst>
              <a:ext uri="{FF2B5EF4-FFF2-40B4-BE49-F238E27FC236}">
                <a16:creationId xmlns:a16="http://schemas.microsoft.com/office/drawing/2014/main" id="{5292CB39-4A64-426E-BA98-47297E190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492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2019 responde a Tres Ejes de orientación de gasto</a:t>
            </a:r>
            <a:endParaRPr lang="es-GT" altLang="es-GT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5" name="Imagen 10">
            <a:extLst>
              <a:ext uri="{FF2B5EF4-FFF2-40B4-BE49-F238E27FC236}">
                <a16:creationId xmlns:a16="http://schemas.microsoft.com/office/drawing/2014/main" id="{82136D80-5841-42DB-A70E-711F4E38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966913"/>
            <a:ext cx="740886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CuadroTexto 11">
            <a:extLst>
              <a:ext uri="{FF2B5EF4-FFF2-40B4-BE49-F238E27FC236}">
                <a16:creationId xmlns:a16="http://schemas.microsoft.com/office/drawing/2014/main" id="{3A9D94D2-B997-42E3-B91D-D8A32D3D0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4127500"/>
            <a:ext cx="5762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6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917" name="CuadroTexto 12">
            <a:extLst>
              <a:ext uri="{FF2B5EF4-FFF2-40B4-BE49-F238E27FC236}">
                <a16:creationId xmlns:a16="http://schemas.microsoft.com/office/drawing/2014/main" id="{13A6D8D2-55A8-4C64-9B06-E7D61AB3F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413" y="4143375"/>
            <a:ext cx="5762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6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918" name="CuadroTexto 13">
            <a:extLst>
              <a:ext uri="{FF2B5EF4-FFF2-40B4-BE49-F238E27FC236}">
                <a16:creationId xmlns:a16="http://schemas.microsoft.com/office/drawing/2014/main" id="{657C84B1-C23C-4264-94CC-F7956071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13" y="4127500"/>
            <a:ext cx="5762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6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366D91E-F490-44BB-B191-C64C753C6579}"/>
              </a:ext>
            </a:extLst>
          </p:cNvPr>
          <p:cNvSpPr/>
          <p:nvPr/>
        </p:nvSpPr>
        <p:spPr>
          <a:xfrm>
            <a:off x="5803900" y="1966913"/>
            <a:ext cx="2435225" cy="4176712"/>
          </a:xfrm>
          <a:prstGeom prst="rect">
            <a:avLst/>
          </a:prstGeom>
          <a:solidFill>
            <a:schemeClr val="tx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68B07AF-3DA3-4AEB-B7E8-12381C4F87D8}"/>
              </a:ext>
            </a:extLst>
          </p:cNvPr>
          <p:cNvSpPr/>
          <p:nvPr/>
        </p:nvSpPr>
        <p:spPr>
          <a:xfrm>
            <a:off x="830263" y="1966913"/>
            <a:ext cx="2559050" cy="4176712"/>
          </a:xfrm>
          <a:prstGeom prst="rect">
            <a:avLst/>
          </a:prstGeom>
          <a:solidFill>
            <a:schemeClr val="tx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7EA5EA8-F4A0-4DEB-AA75-0F11D7AA6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525" y="1730375"/>
            <a:ext cx="6367463" cy="45259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Tiene el reto de plantear una Política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de Desarrollo Económico al fomentar herramientas que ayuden a generar riqueza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y progreso a los guatemaltecos.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400" dirty="0">
                <a:latin typeface="Arial" panose="020B0604020202020204" pitchFamily="34" charset="0"/>
                <a:cs typeface="Arial" panose="020B0604020202020204" pitchFamily="34" charset="0"/>
              </a:rPr>
              <a:t>Las instituciones que integran este eje buscan impulsar la recuperación económica al mejorar la infraestructura vial (urbana y rural); promover proyectos de vivienda y fomentar condiciones favorables para la inversión y el empleo.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co 5">
            <a:extLst>
              <a:ext uri="{FF2B5EF4-FFF2-40B4-BE49-F238E27FC236}">
                <a16:creationId xmlns:a16="http://schemas.microsoft.com/office/drawing/2014/main" id="{A6D85B59-FABB-4564-87E6-BE44760FC8F4}"/>
              </a:ext>
            </a:extLst>
          </p:cNvPr>
          <p:cNvSpPr/>
          <p:nvPr/>
        </p:nvSpPr>
        <p:spPr bwMode="auto">
          <a:xfrm rot="16200000">
            <a:off x="1063626" y="1968500"/>
            <a:ext cx="781050" cy="790575"/>
          </a:xfrm>
          <a:prstGeom prst="arc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GT" dirty="0"/>
          </a:p>
        </p:txBody>
      </p:sp>
      <p:sp>
        <p:nvSpPr>
          <p:cNvPr id="7" name="Arco 6">
            <a:extLst>
              <a:ext uri="{FF2B5EF4-FFF2-40B4-BE49-F238E27FC236}">
                <a16:creationId xmlns:a16="http://schemas.microsoft.com/office/drawing/2014/main" id="{6231759D-6A1A-451A-83C2-96CE54792CEE}"/>
              </a:ext>
            </a:extLst>
          </p:cNvPr>
          <p:cNvSpPr/>
          <p:nvPr/>
        </p:nvSpPr>
        <p:spPr bwMode="auto">
          <a:xfrm rot="10800000">
            <a:off x="1058863" y="2994025"/>
            <a:ext cx="790575" cy="781050"/>
          </a:xfrm>
          <a:prstGeom prst="arc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GT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B5D6B6A-1863-48EE-82ED-8F2FF3D2A61B}"/>
              </a:ext>
            </a:extLst>
          </p:cNvPr>
          <p:cNvCxnSpPr>
            <a:cxnSpLocks/>
          </p:cNvCxnSpPr>
          <p:nvPr/>
        </p:nvCxnSpPr>
        <p:spPr bwMode="auto">
          <a:xfrm>
            <a:off x="-2339975" y="8580438"/>
            <a:ext cx="56197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D0A3C048-43B4-42DF-A57E-A16A70AF3F73}"/>
              </a:ext>
            </a:extLst>
          </p:cNvPr>
          <p:cNvSpPr/>
          <p:nvPr/>
        </p:nvSpPr>
        <p:spPr>
          <a:xfrm>
            <a:off x="1454150" y="1887538"/>
            <a:ext cx="179388" cy="179387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1E51333-16C3-4FFA-B732-458BC8C6E6B7}"/>
              </a:ext>
            </a:extLst>
          </p:cNvPr>
          <p:cNvSpPr/>
          <p:nvPr/>
        </p:nvSpPr>
        <p:spPr>
          <a:xfrm>
            <a:off x="-1944688" y="8491538"/>
            <a:ext cx="179388" cy="179387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1E14C7A-0D37-42EA-9D6D-0922C2F3DC2A}"/>
              </a:ext>
            </a:extLst>
          </p:cNvPr>
          <p:cNvSpPr/>
          <p:nvPr/>
        </p:nvSpPr>
        <p:spPr>
          <a:xfrm>
            <a:off x="1454150" y="3687763"/>
            <a:ext cx="179388" cy="179387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A6C407F-438F-4678-853D-D481C78F2B77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 bwMode="auto">
          <a:xfrm flipH="1">
            <a:off x="1058863" y="2363788"/>
            <a:ext cx="0" cy="10207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6" name="CuadroTexto 7">
            <a:extLst>
              <a:ext uri="{FF2B5EF4-FFF2-40B4-BE49-F238E27FC236}">
                <a16:creationId xmlns:a16="http://schemas.microsoft.com/office/drawing/2014/main" id="{88079759-6BB6-4724-AEE2-BD7D4FE80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561975"/>
            <a:ext cx="7315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Economía y Prosperidad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uadroTexto 14">
            <a:extLst>
              <a:ext uri="{FF2B5EF4-FFF2-40B4-BE49-F238E27FC236}">
                <a16:creationId xmlns:a16="http://schemas.microsoft.com/office/drawing/2014/main" id="{04FC456E-5D35-4BD2-8FA9-F718A4D4D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76250"/>
            <a:ext cx="73152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s-GT" sz="3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Economía y Prosperidad</a:t>
            </a:r>
          </a:p>
        </p:txBody>
      </p:sp>
      <p:pic>
        <p:nvPicPr>
          <p:cNvPr id="40963" name="3 Gráfico">
            <a:extLst>
              <a:ext uri="{FF2B5EF4-FFF2-40B4-BE49-F238E27FC236}">
                <a16:creationId xmlns:a16="http://schemas.microsoft.com/office/drawing/2014/main" id="{8B84AD3B-1C1E-41A9-A6DF-CC0677F76740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965200"/>
            <a:ext cx="9321800" cy="8712200"/>
          </a:xfrm>
        </p:spPr>
      </p:pic>
      <p:sp>
        <p:nvSpPr>
          <p:cNvPr id="40964" name="CuadroTexto 1">
            <a:extLst>
              <a:ext uri="{FF2B5EF4-FFF2-40B4-BE49-F238E27FC236}">
                <a16:creationId xmlns:a16="http://schemas.microsoft.com/office/drawing/2014/main" id="{A7C88311-91EE-4250-841D-7D91499B9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1141413"/>
            <a:ext cx="28813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1400" b="1">
                <a:latin typeface="Arial" panose="020B0604020202020204" pitchFamily="34" charset="0"/>
                <a:cs typeface="Arial" panose="020B0604020202020204" pitchFamily="34" charset="0"/>
              </a:rPr>
              <a:t>Ejecutado 2016-2017</a:t>
            </a:r>
          </a:p>
          <a:p>
            <a:pPr algn="ctr"/>
            <a:r>
              <a:rPr lang="es-GT" altLang="es-GT" sz="1400" b="1">
                <a:latin typeface="Arial" panose="020B0604020202020204" pitchFamily="34" charset="0"/>
                <a:cs typeface="Arial" panose="020B0604020202020204" pitchFamily="34" charset="0"/>
              </a:rPr>
              <a:t>Vigente 2018</a:t>
            </a:r>
          </a:p>
          <a:p>
            <a:pPr algn="ctr"/>
            <a:r>
              <a:rPr lang="es-GT" altLang="es-GT" sz="1400" b="1">
                <a:latin typeface="Arial" panose="020B0604020202020204" pitchFamily="34" charset="0"/>
                <a:cs typeface="Arial" panose="020B0604020202020204" pitchFamily="34" charset="0"/>
              </a:rPr>
              <a:t>Recomendado 2019-2023</a:t>
            </a:r>
          </a:p>
          <a:p>
            <a:pPr algn="ctr"/>
            <a:r>
              <a:rPr lang="es-GT" altLang="es-GT" sz="1400" b="1">
                <a:latin typeface="Arial" panose="020B0604020202020204" pitchFamily="34" charset="0"/>
                <a:cs typeface="Arial" panose="020B0604020202020204" pitchFamily="34" charset="0"/>
              </a:rPr>
              <a:t>Montos en Millones de Q.</a:t>
            </a:r>
            <a:endParaRPr lang="es-GT" altLang="es-GT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BCE8C5C-F588-4E76-A259-876094651836}"/>
              </a:ext>
            </a:extLst>
          </p:cNvPr>
          <p:cNvSpPr txBox="1"/>
          <p:nvPr/>
        </p:nvSpPr>
        <p:spPr>
          <a:xfrm>
            <a:off x="1344613" y="3317875"/>
            <a:ext cx="6580187" cy="86201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5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5123" name="14 Marcador de contenido">
            <a:extLst>
              <a:ext uri="{FF2B5EF4-FFF2-40B4-BE49-F238E27FC236}">
                <a16:creationId xmlns:a16="http://schemas.microsoft.com/office/drawing/2014/main" id="{1D9C653B-71AF-4D82-9170-040465E14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475" y="2620963"/>
            <a:ext cx="3767138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GT" altLang="es-GT" sz="1900">
                <a:latin typeface="Arial" panose="020B0604020202020204" pitchFamily="34" charset="0"/>
                <a:cs typeface="Arial" panose="020B0604020202020204" pitchFamily="34" charset="0"/>
              </a:rPr>
              <a:t>Discusión y formulación abierta</a:t>
            </a:r>
          </a:p>
          <a:p>
            <a:pPr eaLnBrk="1" hangingPunct="1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GT" altLang="es-GT" sz="1900">
                <a:latin typeface="Arial" panose="020B0604020202020204" pitchFamily="34" charset="0"/>
                <a:cs typeface="Arial" panose="020B0604020202020204" pitchFamily="34" charset="0"/>
              </a:rPr>
              <a:t>Coordinación SAT- Minfin - Banguat en metas 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GT" altLang="es-GT" sz="1900">
                <a:latin typeface="Arial" panose="020B0604020202020204" pitchFamily="34" charset="0"/>
                <a:cs typeface="Arial" panose="020B0604020202020204" pitchFamily="34" charset="0"/>
              </a:rPr>
              <a:t>Multianual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GT" altLang="es-GT" sz="1900">
                <a:latin typeface="Arial" panose="020B0604020202020204" pitchFamily="34" charset="0"/>
                <a:cs typeface="Arial" panose="020B0604020202020204" pitchFamily="34" charset="0"/>
              </a:rPr>
              <a:t>Desarrollo Programas, Unidades Ejecutoras y Centros de Costo</a:t>
            </a:r>
          </a:p>
        </p:txBody>
      </p:sp>
      <p:sp>
        <p:nvSpPr>
          <p:cNvPr id="5124" name="9 CuadroTexto">
            <a:extLst>
              <a:ext uri="{FF2B5EF4-FFF2-40B4-BE49-F238E27FC236}">
                <a16:creationId xmlns:a16="http://schemas.microsoft.com/office/drawing/2014/main" id="{B6F9EB80-1D8D-4785-A01A-53FBB7D04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975" y="1628775"/>
            <a:ext cx="1236663" cy="461963"/>
          </a:xfrm>
          <a:prstGeom prst="rect">
            <a:avLst/>
          </a:prstGeom>
          <a:solidFill>
            <a:srgbClr val="0081C6"/>
          </a:solidFill>
          <a:ln>
            <a:noFill/>
          </a:ln>
          <a:extLst>
            <a:ext uri="{91240B29-F687-4F45-9708-019B960494DF}">
              <a14:hiddenLine xmlns:a14="http://schemas.microsoft.com/office/drawing/2010/main" w="412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29" name="14 Marcador de contenido">
            <a:extLst>
              <a:ext uri="{FF2B5EF4-FFF2-40B4-BE49-F238E27FC236}">
                <a16:creationId xmlns:a16="http://schemas.microsoft.com/office/drawing/2014/main" id="{BA4C3D0E-2658-4769-801F-8B72A57A2386}"/>
              </a:ext>
            </a:extLst>
          </p:cNvPr>
          <p:cNvSpPr txBox="1">
            <a:spLocks/>
          </p:cNvSpPr>
          <p:nvPr/>
        </p:nvSpPr>
        <p:spPr>
          <a:xfrm>
            <a:off x="727075" y="2620963"/>
            <a:ext cx="3197225" cy="3683000"/>
          </a:xfrm>
          <a:prstGeom prst="rect">
            <a:avLst/>
          </a:prstGeom>
          <a:noFill/>
          <a:ln w="38100">
            <a:noFill/>
          </a:ln>
        </p:spPr>
        <p:txBody>
          <a:bodyPr/>
          <a:lstStyle>
            <a:lvl1pPr marL="228600" indent="-2286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eaLnBrk="1" fontAlgn="auto" hangingPunct="1">
              <a:spcBef>
                <a:spcPts val="1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GT" altLang="es-GT" sz="1900" dirty="0">
                <a:latin typeface="Arial" panose="020B0604020202020204" pitchFamily="34" charset="0"/>
                <a:cs typeface="Arial" panose="020B0604020202020204" pitchFamily="34" charset="0"/>
              </a:rPr>
              <a:t>A puertas cerradas.</a:t>
            </a:r>
          </a:p>
          <a:p>
            <a:pPr marL="0" indent="0" eaLnBrk="1" fontAlgn="auto" hangingPunct="1">
              <a:spcBef>
                <a:spcPts val="1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GT" altLang="es-GT" sz="1900" dirty="0">
                <a:latin typeface="Arial" panose="020B0604020202020204" pitchFamily="34" charset="0"/>
                <a:cs typeface="Arial" panose="020B0604020202020204" pitchFamily="34" charset="0"/>
              </a:rPr>
              <a:t>Sin discusión.</a:t>
            </a:r>
          </a:p>
          <a:p>
            <a:pPr marL="0" indent="0" eaLnBrk="1" fontAlgn="auto" hangingPunct="1">
              <a:spcBef>
                <a:spcPts val="1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GT" altLang="es-GT" sz="1900" dirty="0">
                <a:latin typeface="Arial" panose="020B0604020202020204" pitchFamily="34" charset="0"/>
                <a:cs typeface="Arial" panose="020B0604020202020204" pitchFamily="34" charset="0"/>
              </a:rPr>
              <a:t>Había poca comunicación entre la SAT y el MINFIN.</a:t>
            </a:r>
          </a:p>
          <a:p>
            <a:pPr marL="0" indent="0" eaLnBrk="1" fontAlgn="auto" hangingPunct="1">
              <a:spcBef>
                <a:spcPts val="1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GT" altLang="es-GT" sz="1900" dirty="0">
                <a:latin typeface="Arial" panose="020B0604020202020204" pitchFamily="34" charset="0"/>
                <a:cs typeface="Arial" panose="020B0604020202020204" pitchFamily="34" charset="0"/>
              </a:rPr>
              <a:t>Existían diferencias sobre las metas de recaudación.</a:t>
            </a:r>
          </a:p>
          <a:p>
            <a:pPr marL="0" indent="0" eaLnBrk="1" fontAlgn="auto" hangingPunct="1">
              <a:spcBef>
                <a:spcPts val="1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GT" altLang="es-GT" sz="1900" dirty="0">
                <a:latin typeface="Arial" panose="020B0604020202020204" pitchFamily="34" charset="0"/>
                <a:cs typeface="Arial" panose="020B0604020202020204" pitchFamily="34" charset="0"/>
              </a:rPr>
              <a:t>La orientación de las asignaciones presupuestarias era anual.</a:t>
            </a:r>
          </a:p>
          <a:p>
            <a:pPr marL="0" indent="0" eaLnBrk="1" fontAlgn="auto" hangingPunct="1">
              <a:spcBef>
                <a:spcPts val="1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GT" altLang="es-GT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Bef>
                <a:spcPts val="1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GT" altLang="es-GT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Bef>
                <a:spcPts val="1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GT" altLang="es-GT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Bef>
                <a:spcPts val="1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GT" altLang="es-GT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endParaRPr lang="es-GT" altLang="es-GT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endParaRPr lang="es-GT" altLang="es-GT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 Título">
            <a:extLst>
              <a:ext uri="{FF2B5EF4-FFF2-40B4-BE49-F238E27FC236}">
                <a16:creationId xmlns:a16="http://schemas.microsoft.com/office/drawing/2014/main" id="{18097DB3-A1E0-4C97-B8F7-8AF583C4FB99}"/>
              </a:ext>
            </a:extLst>
          </p:cNvPr>
          <p:cNvSpPr txBox="1">
            <a:spLocks/>
          </p:cNvSpPr>
          <p:nvPr/>
        </p:nvSpPr>
        <p:spPr>
          <a:xfrm>
            <a:off x="457200" y="325438"/>
            <a:ext cx="8229600" cy="8001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GT" sz="3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Formulación del Presupuesto General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FDDC9A4-E95E-4EC6-8AF6-4E4780C87CD5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638175" y="2846388"/>
            <a:ext cx="17463" cy="20955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o 29">
            <a:extLst>
              <a:ext uri="{FF2B5EF4-FFF2-40B4-BE49-F238E27FC236}">
                <a16:creationId xmlns:a16="http://schemas.microsoft.com/office/drawing/2014/main" id="{078A9C01-DC2C-4E42-B7C8-1A6875D123FA}"/>
              </a:ext>
            </a:extLst>
          </p:cNvPr>
          <p:cNvSpPr/>
          <p:nvPr/>
        </p:nvSpPr>
        <p:spPr>
          <a:xfrm rot="16200000">
            <a:off x="625475" y="1857375"/>
            <a:ext cx="1930400" cy="187325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grpSp>
        <p:nvGrpSpPr>
          <p:cNvPr id="5129" name="Grupo 34">
            <a:extLst>
              <a:ext uri="{FF2B5EF4-FFF2-40B4-BE49-F238E27FC236}">
                <a16:creationId xmlns:a16="http://schemas.microsoft.com/office/drawing/2014/main" id="{E2CF642C-4BA9-4467-AD88-B42F75BBBD99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1746250"/>
            <a:ext cx="1366837" cy="2403475"/>
            <a:chOff x="4499197" y="1746133"/>
            <a:chExt cx="1368775" cy="2403318"/>
          </a:xfrm>
        </p:grpSpPr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CCE8E30D-03D3-4256-8148-677AD010974A}"/>
                </a:ext>
              </a:extLst>
            </p:cNvPr>
            <p:cNvCxnSpPr>
              <a:cxnSpLocks/>
              <a:stCxn id="33" idx="0"/>
              <a:endCxn id="38" idx="0"/>
            </p:cNvCxnSpPr>
            <p:nvPr/>
          </p:nvCxnSpPr>
          <p:spPr>
            <a:xfrm>
              <a:off x="4499197" y="2301722"/>
              <a:ext cx="0" cy="18477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o 32">
              <a:extLst>
                <a:ext uri="{FF2B5EF4-FFF2-40B4-BE49-F238E27FC236}">
                  <a16:creationId xmlns:a16="http://schemas.microsoft.com/office/drawing/2014/main" id="{03D95708-3DD3-4FAC-BB32-2372BF0AE4DF}"/>
                </a:ext>
              </a:extLst>
            </p:cNvPr>
            <p:cNvSpPr/>
            <p:nvPr/>
          </p:nvSpPr>
          <p:spPr>
            <a:xfrm rot="16200000">
              <a:off x="4627996" y="1617334"/>
              <a:ext cx="1111177" cy="1368775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</p:grpSp>
      <p:sp>
        <p:nvSpPr>
          <p:cNvPr id="34" name="Elipse 33">
            <a:extLst>
              <a:ext uri="{FF2B5EF4-FFF2-40B4-BE49-F238E27FC236}">
                <a16:creationId xmlns:a16="http://schemas.microsoft.com/office/drawing/2014/main" id="{5F34A573-E3F7-43AF-B0FB-D2DA757CC581}"/>
              </a:ext>
            </a:extLst>
          </p:cNvPr>
          <p:cNvSpPr/>
          <p:nvPr/>
        </p:nvSpPr>
        <p:spPr>
          <a:xfrm>
            <a:off x="4410075" y="2708275"/>
            <a:ext cx="179388" cy="179388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D9D973F9-00F1-445D-B31F-49561A5DCE31}"/>
              </a:ext>
            </a:extLst>
          </p:cNvPr>
          <p:cNvSpPr/>
          <p:nvPr/>
        </p:nvSpPr>
        <p:spPr>
          <a:xfrm>
            <a:off x="4410075" y="3092450"/>
            <a:ext cx="179388" cy="179388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FD04C911-548E-46BE-AB9F-822E82C2F7F3}"/>
              </a:ext>
            </a:extLst>
          </p:cNvPr>
          <p:cNvSpPr/>
          <p:nvPr/>
        </p:nvSpPr>
        <p:spPr>
          <a:xfrm>
            <a:off x="4410075" y="3748088"/>
            <a:ext cx="179388" cy="179387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6A381D47-7CAD-4D0D-859E-E9E106E45468}"/>
              </a:ext>
            </a:extLst>
          </p:cNvPr>
          <p:cNvSpPr/>
          <p:nvPr/>
        </p:nvSpPr>
        <p:spPr>
          <a:xfrm>
            <a:off x="4410075" y="4149725"/>
            <a:ext cx="179388" cy="179388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47451DB2-C40F-467D-A907-3E1321DFCE76}"/>
              </a:ext>
            </a:extLst>
          </p:cNvPr>
          <p:cNvCxnSpPr>
            <a:cxnSpLocks/>
          </p:cNvCxnSpPr>
          <p:nvPr/>
        </p:nvCxnSpPr>
        <p:spPr>
          <a:xfrm>
            <a:off x="6524625" y="1844675"/>
            <a:ext cx="4953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10 CuadroTexto">
            <a:extLst>
              <a:ext uri="{FF2B5EF4-FFF2-40B4-BE49-F238E27FC236}">
                <a16:creationId xmlns:a16="http://schemas.microsoft.com/office/drawing/2014/main" id="{E73CCEF1-E053-4FA2-9FF7-86FB154FA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325" y="1628775"/>
            <a:ext cx="1557338" cy="461963"/>
          </a:xfrm>
          <a:prstGeom prst="rect">
            <a:avLst/>
          </a:prstGeom>
          <a:solidFill>
            <a:srgbClr val="0081C6"/>
          </a:solidFill>
          <a:ln>
            <a:noFill/>
          </a:ln>
          <a:extLst>
            <a:ext uri="{91240B29-F687-4F45-9708-019B960494DF}">
              <a14:hiddenLine xmlns:a14="http://schemas.microsoft.com/office/drawing/2010/main" w="412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2017-2018</a:t>
            </a:r>
          </a:p>
        </p:txBody>
      </p:sp>
      <p:sp>
        <p:nvSpPr>
          <p:cNvPr id="5136" name="11 CuadroTexto">
            <a:extLst>
              <a:ext uri="{FF2B5EF4-FFF2-40B4-BE49-F238E27FC236}">
                <a16:creationId xmlns:a16="http://schemas.microsoft.com/office/drawing/2014/main" id="{3E76CC1A-D892-4D01-B3BE-73EAF7839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950" y="1628775"/>
            <a:ext cx="1670050" cy="461963"/>
          </a:xfrm>
          <a:prstGeom prst="rect">
            <a:avLst/>
          </a:prstGeom>
          <a:solidFill>
            <a:srgbClr val="0081C6"/>
          </a:solidFill>
          <a:ln>
            <a:noFill/>
          </a:ln>
          <a:extLst>
            <a:ext uri="{91240B29-F687-4F45-9708-019B960494DF}">
              <a14:hiddenLine xmlns:a14="http://schemas.microsoft.com/office/drawing/2010/main" w="412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2019 - 2023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72FE02A-C0B0-4A10-993F-28551017E50F}"/>
              </a:ext>
            </a:extLst>
          </p:cNvPr>
          <p:cNvSpPr/>
          <p:nvPr/>
        </p:nvSpPr>
        <p:spPr>
          <a:xfrm>
            <a:off x="565150" y="2705100"/>
            <a:ext cx="179388" cy="179388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1BD81F4-C191-4938-9C98-85FA52D490BC}"/>
              </a:ext>
            </a:extLst>
          </p:cNvPr>
          <p:cNvSpPr/>
          <p:nvPr/>
        </p:nvSpPr>
        <p:spPr>
          <a:xfrm>
            <a:off x="565150" y="3119438"/>
            <a:ext cx="179388" cy="179387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F36C5FD1-7F82-438B-AAD4-F61793272410}"/>
              </a:ext>
            </a:extLst>
          </p:cNvPr>
          <p:cNvSpPr/>
          <p:nvPr/>
        </p:nvSpPr>
        <p:spPr>
          <a:xfrm>
            <a:off x="565150" y="3536950"/>
            <a:ext cx="179388" cy="179388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6F20BD33-D594-4EE4-B481-83315E5330BD}"/>
              </a:ext>
            </a:extLst>
          </p:cNvPr>
          <p:cNvSpPr/>
          <p:nvPr/>
        </p:nvSpPr>
        <p:spPr>
          <a:xfrm>
            <a:off x="565150" y="4246563"/>
            <a:ext cx="179388" cy="179387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6B4A598A-4EFE-4B05-9868-71E525996389}"/>
              </a:ext>
            </a:extLst>
          </p:cNvPr>
          <p:cNvSpPr/>
          <p:nvPr/>
        </p:nvSpPr>
        <p:spPr>
          <a:xfrm>
            <a:off x="565150" y="4941888"/>
            <a:ext cx="179388" cy="179387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>
            <a:extLst>
              <a:ext uri="{FF2B5EF4-FFF2-40B4-BE49-F238E27FC236}">
                <a16:creationId xmlns:a16="http://schemas.microsoft.com/office/drawing/2014/main" id="{254EA554-450D-433C-A9B7-8A1D77B784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9125" y="1354138"/>
            <a:ext cx="5337175" cy="655637"/>
          </a:xfrm>
        </p:spPr>
        <p:txBody>
          <a:bodyPr/>
          <a:lstStyle/>
          <a:p>
            <a:pPr eaLnBrk="1" hangingPunct="1"/>
            <a:r>
              <a:rPr lang="es-GT" altLang="es-GT" sz="31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Reactivación económica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DBBFD3FE-3714-45A9-9AB6-063E88F37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349500"/>
            <a:ext cx="3889375" cy="3994150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300" dirty="0">
                <a:latin typeface="Arial" panose="020B0604020202020204" pitchFamily="34" charset="0"/>
                <a:cs typeface="Arial" panose="020B0604020202020204" pitchFamily="34" charset="0"/>
              </a:rPr>
              <a:t>Las asignaciones reportan un incremento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300" dirty="0">
                <a:latin typeface="Arial" panose="020B0604020202020204" pitchFamily="34" charset="0"/>
                <a:cs typeface="Arial" panose="020B0604020202020204" pitchFamily="34" charset="0"/>
              </a:rPr>
              <a:t>Promedio de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41.6 %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300" dirty="0">
                <a:latin typeface="Arial" panose="020B0604020202020204" pitchFamily="34" charset="0"/>
                <a:cs typeface="Arial" panose="020B0604020202020204" pitchFamily="34" charset="0"/>
              </a:rPr>
              <a:t>en 2018 y 2019.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300" dirty="0">
                <a:latin typeface="Arial" panose="020B0604020202020204" pitchFamily="34" charset="0"/>
                <a:cs typeface="Arial" panose="020B0604020202020204" pitchFamily="34" charset="0"/>
              </a:rPr>
              <a:t>Entre 2015-2016 disminuyeron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32.5 %</a:t>
            </a:r>
            <a:endParaRPr lang="es-GT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2300" dirty="0">
                <a:latin typeface="Arial" panose="020B0604020202020204" pitchFamily="34" charset="0"/>
                <a:cs typeface="Arial" panose="020B0604020202020204" pitchFamily="34" charset="0"/>
              </a:rPr>
              <a:t>cada año.</a:t>
            </a:r>
          </a:p>
        </p:txBody>
      </p:sp>
      <p:grpSp>
        <p:nvGrpSpPr>
          <p:cNvPr id="41988" name="Grupo 6">
            <a:extLst>
              <a:ext uri="{FF2B5EF4-FFF2-40B4-BE49-F238E27FC236}">
                <a16:creationId xmlns:a16="http://schemas.microsoft.com/office/drawing/2014/main" id="{1DB20814-4308-4CA8-9E7A-8E7588036DC5}"/>
              </a:ext>
            </a:extLst>
          </p:cNvPr>
          <p:cNvGrpSpPr>
            <a:grpSpLocks/>
          </p:cNvGrpSpPr>
          <p:nvPr/>
        </p:nvGrpSpPr>
        <p:grpSpPr bwMode="auto">
          <a:xfrm>
            <a:off x="-7183438" y="2346325"/>
            <a:ext cx="796925" cy="2557463"/>
            <a:chOff x="1325365" y="1764131"/>
            <a:chExt cx="796851" cy="2557944"/>
          </a:xfrm>
        </p:grpSpPr>
        <p:sp>
          <p:nvSpPr>
            <p:cNvPr id="8" name="Arco 7">
              <a:extLst>
                <a:ext uri="{FF2B5EF4-FFF2-40B4-BE49-F238E27FC236}">
                  <a16:creationId xmlns:a16="http://schemas.microsoft.com/office/drawing/2014/main" id="{7750A94A-17C1-48FF-9873-63D6B888E6F1}"/>
                </a:ext>
              </a:extLst>
            </p:cNvPr>
            <p:cNvSpPr/>
            <p:nvPr/>
          </p:nvSpPr>
          <p:spPr bwMode="auto">
            <a:xfrm rot="16200000">
              <a:off x="1336367" y="1834105"/>
              <a:ext cx="781197" cy="790502"/>
            </a:xfrm>
            <a:prstGeom prst="arc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GT" dirty="0"/>
            </a:p>
          </p:txBody>
        </p:sp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26B3E982-ABC7-4B54-8E19-24AB2E9EDAFE}"/>
                </a:ext>
              </a:extLst>
            </p:cNvPr>
            <p:cNvSpPr/>
            <p:nvPr/>
          </p:nvSpPr>
          <p:spPr bwMode="auto">
            <a:xfrm rot="10800000">
              <a:off x="1331714" y="3451961"/>
              <a:ext cx="790502" cy="781197"/>
            </a:xfrm>
            <a:prstGeom prst="arc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GT" dirty="0"/>
            </a:p>
          </p:txBody>
        </p: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C44382DD-63E2-4716-891C-891F1F588B4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1714" y="3058187"/>
              <a:ext cx="561923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D5765EF-B02B-4410-B344-5C50A7507FCD}"/>
                </a:ext>
              </a:extLst>
            </p:cNvPr>
            <p:cNvSpPr/>
            <p:nvPr/>
          </p:nvSpPr>
          <p:spPr>
            <a:xfrm>
              <a:off x="1726966" y="1764131"/>
              <a:ext cx="179370" cy="179422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AE41077B-C03D-4661-9CD7-DCBE878EA022}"/>
                </a:ext>
              </a:extLst>
            </p:cNvPr>
            <p:cNvSpPr/>
            <p:nvPr/>
          </p:nvSpPr>
          <p:spPr>
            <a:xfrm>
              <a:off x="1726966" y="2969271"/>
              <a:ext cx="179370" cy="179421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602911EF-FD50-48A4-9B3B-03566D30047A}"/>
                </a:ext>
              </a:extLst>
            </p:cNvPr>
            <p:cNvSpPr/>
            <p:nvPr/>
          </p:nvSpPr>
          <p:spPr>
            <a:xfrm>
              <a:off x="1726966" y="4142653"/>
              <a:ext cx="179370" cy="179422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C67B12EE-BE40-4E21-BE7F-D33ABCB1073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325365" y="2230944"/>
              <a:ext cx="0" cy="161161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989" name="CuadroTexto 7">
            <a:extLst>
              <a:ext uri="{FF2B5EF4-FFF2-40B4-BE49-F238E27FC236}">
                <a16:creationId xmlns:a16="http://schemas.microsoft.com/office/drawing/2014/main" id="{354B70EE-84BA-4536-A777-5276FECB6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61975"/>
            <a:ext cx="73152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s-GT" sz="35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Economía y Prosperidad</a:t>
            </a:r>
          </a:p>
        </p:txBody>
      </p:sp>
      <p:sp>
        <p:nvSpPr>
          <p:cNvPr id="41990" name="CuadroTexto 4">
            <a:extLst>
              <a:ext uri="{FF2B5EF4-FFF2-40B4-BE49-F238E27FC236}">
                <a16:creationId xmlns:a16="http://schemas.microsoft.com/office/drawing/2014/main" id="{E1EE9C13-94C1-4EDE-B961-5C6EBE208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913" y="2338388"/>
            <a:ext cx="3860800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GT" altLang="es-GT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eje busca impulsar: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s-GT" altLang="es-GT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s-GT" altLang="es-GT" sz="2300">
                <a:latin typeface="Arial" panose="020B0604020202020204" pitchFamily="34" charset="0"/>
                <a:cs typeface="Arial" panose="020B0604020202020204" pitchFamily="34" charset="0"/>
              </a:rPr>
              <a:t>La reactivación económica por medio de incentivos que promuevan el incremento de inversión en el país. </a:t>
            </a:r>
          </a:p>
          <a:p>
            <a:pPr algn="ctr" eaLnBrk="1" hangingPunct="1"/>
            <a:endParaRPr lang="es-GT" altLang="es-GT" sz="2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s-GT" altLang="es-GT" sz="2300">
                <a:latin typeface="Arial" panose="020B0604020202020204" pitchFamily="34" charset="0"/>
                <a:cs typeface="Arial" panose="020B0604020202020204" pitchFamily="34" charset="0"/>
              </a:rPr>
              <a:t>Apoyar el crecimiento</a:t>
            </a:r>
          </a:p>
          <a:p>
            <a:pPr algn="ctr" eaLnBrk="1" hangingPunct="1"/>
            <a:r>
              <a:rPr lang="es-GT" altLang="es-GT" sz="2300">
                <a:latin typeface="Arial" panose="020B0604020202020204" pitchFamily="34" charset="0"/>
                <a:cs typeface="Arial" panose="020B0604020202020204" pitchFamily="34" charset="0"/>
              </a:rPr>
              <a:t>del turismo.</a:t>
            </a:r>
          </a:p>
          <a:p>
            <a:endParaRPr lang="es-GT" altLang="es-GT"/>
          </a:p>
        </p:txBody>
      </p:sp>
      <p:sp>
        <p:nvSpPr>
          <p:cNvPr id="18" name="Cerrar llave 17">
            <a:extLst>
              <a:ext uri="{FF2B5EF4-FFF2-40B4-BE49-F238E27FC236}">
                <a16:creationId xmlns:a16="http://schemas.microsoft.com/office/drawing/2014/main" id="{1FB69E60-3C71-4AB5-9DDE-69E4CF121E5B}"/>
              </a:ext>
            </a:extLst>
          </p:cNvPr>
          <p:cNvSpPr/>
          <p:nvPr/>
        </p:nvSpPr>
        <p:spPr>
          <a:xfrm>
            <a:off x="4194175" y="2433638"/>
            <a:ext cx="522288" cy="3830637"/>
          </a:xfrm>
          <a:prstGeom prst="rightBrace">
            <a:avLst>
              <a:gd name="adj1" fmla="val 36368"/>
              <a:gd name="adj2" fmla="val 50000"/>
            </a:avLst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6 Gráfico">
            <a:extLst>
              <a:ext uri="{FF2B5EF4-FFF2-40B4-BE49-F238E27FC236}">
                <a16:creationId xmlns:a16="http://schemas.microsoft.com/office/drawing/2014/main" id="{D22129D3-500D-4DAE-A932-4B29710E5C5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612900"/>
            <a:ext cx="77978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CuadroTexto 7">
            <a:extLst>
              <a:ext uri="{FF2B5EF4-FFF2-40B4-BE49-F238E27FC236}">
                <a16:creationId xmlns:a16="http://schemas.microsoft.com/office/drawing/2014/main" id="{512D6F35-E339-4193-99C8-E1B70EAEA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33375"/>
            <a:ext cx="73152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 la aprobación del presupuesto se recupera el porcentaje</a:t>
            </a:r>
          </a:p>
          <a:p>
            <a:pPr algn="ctr" eaLnBrk="1" hangingPunct="1"/>
            <a:r>
              <a:rPr lang="es-ES_tradnl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 inversión</a:t>
            </a:r>
          </a:p>
        </p:txBody>
      </p:sp>
      <p:sp>
        <p:nvSpPr>
          <p:cNvPr id="43012" name="CuadroTexto 5">
            <a:extLst>
              <a:ext uri="{FF2B5EF4-FFF2-40B4-BE49-F238E27FC236}">
                <a16:creationId xmlns:a16="http://schemas.microsoft.com/office/drawing/2014/main" id="{C412B565-A863-42DB-8F18-EFC218C2B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2133600"/>
            <a:ext cx="4897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1600" b="1">
                <a:latin typeface="Arial" panose="020B0604020202020204" pitchFamily="34" charset="0"/>
                <a:cs typeface="Arial" panose="020B0604020202020204" pitchFamily="34" charset="0"/>
              </a:rPr>
              <a:t>Gasto de capital / Presupuesto</a:t>
            </a:r>
            <a:endParaRPr lang="es-GT" altLang="es-GT" sz="160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DDA99F3-1FFD-4F22-8A7D-42B2AC984A74}"/>
              </a:ext>
            </a:extLst>
          </p:cNvPr>
          <p:cNvSpPr/>
          <p:nvPr/>
        </p:nvSpPr>
        <p:spPr>
          <a:xfrm>
            <a:off x="1670050" y="4810125"/>
            <a:ext cx="250825" cy="2524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2FEFA9E-75B0-4DA3-9C41-016D7449C876}"/>
              </a:ext>
            </a:extLst>
          </p:cNvPr>
          <p:cNvSpPr/>
          <p:nvPr/>
        </p:nvSpPr>
        <p:spPr>
          <a:xfrm>
            <a:off x="3119438" y="4905375"/>
            <a:ext cx="250825" cy="2524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EA5E263-52AF-418A-9ED3-CBED85E51828}"/>
              </a:ext>
            </a:extLst>
          </p:cNvPr>
          <p:cNvSpPr/>
          <p:nvPr/>
        </p:nvSpPr>
        <p:spPr>
          <a:xfrm>
            <a:off x="4491038" y="4810125"/>
            <a:ext cx="250825" cy="2524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FA391F5-2F2F-4C63-8C30-447AF6590D80}"/>
              </a:ext>
            </a:extLst>
          </p:cNvPr>
          <p:cNvSpPr/>
          <p:nvPr/>
        </p:nvSpPr>
        <p:spPr>
          <a:xfrm>
            <a:off x="5851525" y="4543425"/>
            <a:ext cx="250825" cy="2508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FF2B5213-694F-4A62-BD00-A62E153CA53C}"/>
              </a:ext>
            </a:extLst>
          </p:cNvPr>
          <p:cNvSpPr/>
          <p:nvPr/>
        </p:nvSpPr>
        <p:spPr>
          <a:xfrm>
            <a:off x="7240588" y="3846513"/>
            <a:ext cx="250825" cy="2508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5 Gráfico">
            <a:extLst>
              <a:ext uri="{FF2B5EF4-FFF2-40B4-BE49-F238E27FC236}">
                <a16:creationId xmlns:a16="http://schemas.microsoft.com/office/drawing/2014/main" id="{8BB9043B-9F65-4307-AC50-7FDFFE55DAC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85800"/>
            <a:ext cx="82169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CuadroTexto 7">
            <a:extLst>
              <a:ext uri="{FF2B5EF4-FFF2-40B4-BE49-F238E27FC236}">
                <a16:creationId xmlns:a16="http://schemas.microsoft.com/office/drawing/2014/main" id="{67F74BD4-E961-457D-A891-C8DAB4F8B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333375"/>
            <a:ext cx="73152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Incremento del % de inversión</a:t>
            </a:r>
          </a:p>
          <a:p>
            <a:pPr algn="ctr" eaLnBrk="1" hangingPunct="1"/>
            <a:r>
              <a:rPr lang="es-ES_tradnl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Respecto al PIB</a:t>
            </a:r>
          </a:p>
        </p:txBody>
      </p:sp>
      <p:sp>
        <p:nvSpPr>
          <p:cNvPr id="44036" name="CuadroTexto 5">
            <a:extLst>
              <a:ext uri="{FF2B5EF4-FFF2-40B4-BE49-F238E27FC236}">
                <a16:creationId xmlns:a16="http://schemas.microsoft.com/office/drawing/2014/main" id="{8180B869-62FE-4EC3-95D3-1C9E58121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363" y="1649413"/>
            <a:ext cx="48974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1600" b="1">
                <a:latin typeface="Arial" panose="020B0604020202020204" pitchFamily="34" charset="0"/>
                <a:cs typeface="Arial" panose="020B0604020202020204" pitchFamily="34" charset="0"/>
              </a:rPr>
              <a:t>Gasto de capital / PIB</a:t>
            </a:r>
            <a:endParaRPr lang="es-GT" altLang="es-GT" sz="1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E68CA2C-B381-4861-8ED3-946B851AA7DE}"/>
              </a:ext>
            </a:extLst>
          </p:cNvPr>
          <p:cNvSpPr txBox="1"/>
          <p:nvPr/>
        </p:nvSpPr>
        <p:spPr>
          <a:xfrm>
            <a:off x="5567363" y="1074738"/>
            <a:ext cx="3036887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Inversión total</a:t>
            </a:r>
          </a:p>
          <a:p>
            <a:pPr algn="ctr">
              <a:defRPr/>
            </a:pPr>
            <a:r>
              <a:rPr lang="es-ES" sz="4000" b="1" dirty="0">
                <a:solidFill>
                  <a:schemeClr val="accent1"/>
                </a:solidFill>
              </a:rPr>
              <a:t>Q7,331.6</a:t>
            </a:r>
            <a:r>
              <a:rPr lang="es-E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millones</a:t>
            </a:r>
          </a:p>
          <a:p>
            <a:pPr algn="ctr">
              <a:defRPr/>
            </a:pP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Gobierno Central</a:t>
            </a:r>
            <a:b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800" b="1" dirty="0">
                <a:solidFill>
                  <a:schemeClr val="accent1"/>
                </a:solidFill>
              </a:rPr>
              <a:t>Q4,742.47</a:t>
            </a:r>
          </a:p>
          <a:p>
            <a:pPr algn="ctr"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millones</a:t>
            </a:r>
          </a:p>
          <a:p>
            <a:pPr algn="ctr">
              <a:defRPr/>
            </a:pP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CODEDES</a:t>
            </a:r>
            <a:b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800" b="1" dirty="0">
                <a:solidFill>
                  <a:schemeClr val="accent1"/>
                </a:solidFill>
              </a:rPr>
              <a:t>Q2,589.16 </a:t>
            </a:r>
            <a:r>
              <a:rPr lang="es-ES" dirty="0">
                <a:solidFill>
                  <a:schemeClr val="accent1"/>
                </a:solidFill>
              </a:rPr>
              <a:t>millones</a:t>
            </a:r>
          </a:p>
          <a:p>
            <a:pPr algn="ctr">
              <a:defRPr/>
            </a:pP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5059" name="Imagen 13">
            <a:extLst>
              <a:ext uri="{FF2B5EF4-FFF2-40B4-BE49-F238E27FC236}">
                <a16:creationId xmlns:a16="http://schemas.microsoft.com/office/drawing/2014/main" id="{8CBFBABE-1E59-4DF8-813D-29CD0B860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047750"/>
            <a:ext cx="7059613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ítulo 1">
            <a:extLst>
              <a:ext uri="{FF2B5EF4-FFF2-40B4-BE49-F238E27FC236}">
                <a16:creationId xmlns:a16="http://schemas.microsoft.com/office/drawing/2014/main" id="{B0ACB2AB-476B-44A5-A672-A96B637532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8888" y="300038"/>
            <a:ext cx="6913562" cy="608012"/>
          </a:xfrm>
          <a:extLst>
            <a:ext uri="{91240B29-F687-4F45-9708-019B960494DF}">
              <a14:hiddenLine xmlns:a14="http://schemas.microsoft.com/office/drawing/2010/main" w="539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_tradnl" altLang="es-GT" sz="4000" b="1">
                <a:solidFill>
                  <a:schemeClr val="tx2"/>
                </a:solidFill>
              </a:rPr>
              <a:t>Plan de inversión</a:t>
            </a:r>
            <a:endParaRPr lang="es-ES" altLang="es-GT" sz="4000" b="1">
              <a:solidFill>
                <a:schemeClr val="tx2"/>
              </a:solidFill>
            </a:endParaRPr>
          </a:p>
        </p:txBody>
      </p:sp>
      <p:sp>
        <p:nvSpPr>
          <p:cNvPr id="45061" name="CuadroTexto 27">
            <a:extLst>
              <a:ext uri="{FF2B5EF4-FFF2-40B4-BE49-F238E27FC236}">
                <a16:creationId xmlns:a16="http://schemas.microsoft.com/office/drawing/2014/main" id="{586834F0-4CDC-4E75-ACDB-5B7723FD6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5300663"/>
            <a:ext cx="263207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s-ES" altLang="es-GT" sz="1500">
                <a:latin typeface="Arial" panose="020B0604020202020204" pitchFamily="34" charset="0"/>
                <a:ea typeface="ＭＳ Ｐゴシック" panose="020B0600070205080204" pitchFamily="34" charset="-128"/>
              </a:rPr>
              <a:t>Infraestructura</a:t>
            </a:r>
            <a:r>
              <a:rPr lang="es-ES" altLang="es-GT" sz="1400">
                <a:latin typeface="Arial" panose="020B0604020202020204" pitchFamily="34" charset="0"/>
                <a:ea typeface="ＭＳ Ｐゴシック" panose="020B0600070205080204" pitchFamily="34" charset="-128"/>
              </a:rPr>
              <a:t> Vial</a:t>
            </a:r>
          </a:p>
          <a:p>
            <a:pPr>
              <a:lnSpc>
                <a:spcPct val="200000"/>
              </a:lnSpc>
            </a:pPr>
            <a:r>
              <a:rPr lang="es-ES" altLang="es-GT" sz="1400">
                <a:latin typeface="Arial" panose="020B0604020202020204" pitchFamily="34" charset="0"/>
                <a:ea typeface="ＭＳ Ｐゴシック" panose="020B0600070205080204" pitchFamily="34" charset="-128"/>
              </a:rPr>
              <a:t>Infraestructura Salud</a:t>
            </a:r>
          </a:p>
          <a:p>
            <a:pPr>
              <a:lnSpc>
                <a:spcPct val="200000"/>
              </a:lnSpc>
            </a:pPr>
            <a:r>
              <a:rPr lang="es-ES" altLang="es-GT" sz="1200">
                <a:latin typeface="Arial" panose="020B0604020202020204" pitchFamily="34" charset="0"/>
                <a:ea typeface="ＭＳ Ｐゴシック" panose="020B0600070205080204" pitchFamily="34" charset="-128"/>
              </a:rPr>
              <a:t>I</a:t>
            </a:r>
            <a:r>
              <a:rPr lang="es-ES" altLang="es-GT" sz="1400">
                <a:latin typeface="Arial" panose="020B0604020202020204" pitchFamily="34" charset="0"/>
                <a:ea typeface="ＭＳ Ｐゴシック" panose="020B0600070205080204" pitchFamily="34" charset="-128"/>
              </a:rPr>
              <a:t>nfraestructura Educación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A64785A8-BEBA-4B5A-B51E-6EEDE3899D03}"/>
              </a:ext>
            </a:extLst>
          </p:cNvPr>
          <p:cNvCxnSpPr/>
          <p:nvPr/>
        </p:nvCxnSpPr>
        <p:spPr>
          <a:xfrm>
            <a:off x="5994400" y="5776913"/>
            <a:ext cx="2589213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D29E2866-76B5-4381-98FD-B103EC354D08}"/>
              </a:ext>
            </a:extLst>
          </p:cNvPr>
          <p:cNvCxnSpPr/>
          <p:nvPr/>
        </p:nvCxnSpPr>
        <p:spPr>
          <a:xfrm>
            <a:off x="5994400" y="6254750"/>
            <a:ext cx="2589213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064" name="Picture 13">
            <a:extLst>
              <a:ext uri="{FF2B5EF4-FFF2-40B4-BE49-F238E27FC236}">
                <a16:creationId xmlns:a16="http://schemas.microsoft.com/office/drawing/2014/main" id="{4CCFC987-AEC0-4A9E-A4EA-06B15820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5345113"/>
            <a:ext cx="2270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5">
            <a:extLst>
              <a:ext uri="{FF2B5EF4-FFF2-40B4-BE49-F238E27FC236}">
                <a16:creationId xmlns:a16="http://schemas.microsoft.com/office/drawing/2014/main" id="{0C37A664-AF2E-43B6-BD23-5E5E1363F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5573713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7">
            <a:extLst>
              <a:ext uri="{FF2B5EF4-FFF2-40B4-BE49-F238E27FC236}">
                <a16:creationId xmlns:a16="http://schemas.microsoft.com/office/drawing/2014/main" id="{F6AF620E-EBAB-45B3-B529-1697471F0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6380163"/>
            <a:ext cx="144462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9">
            <a:extLst>
              <a:ext uri="{FF2B5EF4-FFF2-40B4-BE49-F238E27FC236}">
                <a16:creationId xmlns:a16="http://schemas.microsoft.com/office/drawing/2014/main" id="{D6129337-56A0-4A51-8BD4-B600CC1C1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5916613"/>
            <a:ext cx="1651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n 8">
            <a:extLst>
              <a:ext uri="{FF2B5EF4-FFF2-40B4-BE49-F238E27FC236}">
                <a16:creationId xmlns:a16="http://schemas.microsoft.com/office/drawing/2014/main" id="{421C1A7F-0107-4C63-84DE-DD5E8FF95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65175"/>
            <a:ext cx="82931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ángulo 18">
            <a:extLst>
              <a:ext uri="{FF2B5EF4-FFF2-40B4-BE49-F238E27FC236}">
                <a16:creationId xmlns:a16="http://schemas.microsoft.com/office/drawing/2014/main" id="{723DD676-DCEF-4EA9-A542-5093D5C9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6054725"/>
            <a:ext cx="28813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ES" altLang="es-GT" sz="13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Nota: A mayor densidad de color mayor es el número de obras.</a:t>
            </a:r>
          </a:p>
        </p:txBody>
      </p:sp>
      <p:sp>
        <p:nvSpPr>
          <p:cNvPr id="47107" name="Título 1">
            <a:extLst>
              <a:ext uri="{FF2B5EF4-FFF2-40B4-BE49-F238E27FC236}">
                <a16:creationId xmlns:a16="http://schemas.microsoft.com/office/drawing/2014/main" id="{A6CC72FC-EC17-4D91-9FDA-C98B75FDF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2638" y="303213"/>
            <a:ext cx="5543550" cy="585787"/>
          </a:xfrm>
          <a:extLst>
            <a:ext uri="{91240B29-F687-4F45-9708-019B960494DF}">
              <a14:hiddenLine xmlns:a14="http://schemas.microsoft.com/office/drawing/2010/main" w="539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_tradnl" altLang="es-GT" sz="4000" b="1">
                <a:solidFill>
                  <a:schemeClr val="tx2"/>
                </a:solidFill>
              </a:rPr>
              <a:t>Plan de inversión</a:t>
            </a:r>
            <a:endParaRPr lang="es-ES" altLang="es-GT" sz="4000">
              <a:solidFill>
                <a:schemeClr val="tx2"/>
              </a:solidFill>
            </a:endParaRPr>
          </a:p>
        </p:txBody>
      </p:sp>
      <p:pic>
        <p:nvPicPr>
          <p:cNvPr id="47108" name="Imagen 41">
            <a:extLst>
              <a:ext uri="{FF2B5EF4-FFF2-40B4-BE49-F238E27FC236}">
                <a16:creationId xmlns:a16="http://schemas.microsoft.com/office/drawing/2014/main" id="{81545E47-E3DE-4E90-8506-A4A90EB57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796925"/>
            <a:ext cx="51816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4990129C-6F77-435D-877A-2072EA8B9D17}"/>
              </a:ext>
            </a:extLst>
          </p:cNvPr>
          <p:cNvSpPr txBox="1"/>
          <p:nvPr/>
        </p:nvSpPr>
        <p:spPr>
          <a:xfrm>
            <a:off x="34925" y="1514475"/>
            <a:ext cx="30353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Inversión total</a:t>
            </a:r>
          </a:p>
          <a:p>
            <a:pPr algn="ctr">
              <a:defRPr/>
            </a:pPr>
            <a:r>
              <a:rPr lang="es-ES" sz="4000" b="1" dirty="0">
                <a:solidFill>
                  <a:schemeClr val="accent1"/>
                </a:solidFill>
              </a:rPr>
              <a:t>Q7,331.6</a:t>
            </a:r>
            <a:r>
              <a:rPr lang="es-E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millones</a:t>
            </a:r>
          </a:p>
          <a:p>
            <a:pPr algn="ctr">
              <a:defRPr/>
            </a:pP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Gobierno Central</a:t>
            </a:r>
            <a:b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800" b="1" dirty="0">
                <a:solidFill>
                  <a:schemeClr val="accent1"/>
                </a:solidFill>
              </a:rPr>
              <a:t>Q4,742.47</a:t>
            </a:r>
          </a:p>
          <a:p>
            <a:pPr algn="ctr"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millones</a:t>
            </a:r>
          </a:p>
          <a:p>
            <a:pPr algn="ctr">
              <a:defRPr/>
            </a:pP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CODEDES</a:t>
            </a:r>
            <a:b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800" b="1" dirty="0">
                <a:solidFill>
                  <a:schemeClr val="accent1"/>
                </a:solidFill>
              </a:rPr>
              <a:t>Q2,589.16</a:t>
            </a: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millones</a:t>
            </a:r>
          </a:p>
          <a:p>
            <a:pPr algn="ctr">
              <a:defRPr/>
            </a:pP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7110" name="Imagen 28">
            <a:extLst>
              <a:ext uri="{FF2B5EF4-FFF2-40B4-BE49-F238E27FC236}">
                <a16:creationId xmlns:a16="http://schemas.microsoft.com/office/drawing/2014/main" id="{E63B2BB9-B37B-4F14-AC4E-8404E18BA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6" r="80130"/>
          <a:stretch>
            <a:fillRect/>
          </a:stretch>
        </p:blipFill>
        <p:spPr bwMode="auto">
          <a:xfrm>
            <a:off x="7842250" y="5048250"/>
            <a:ext cx="20478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Rectángulo">
            <a:extLst>
              <a:ext uri="{FF2B5EF4-FFF2-40B4-BE49-F238E27FC236}">
                <a16:creationId xmlns:a16="http://schemas.microsoft.com/office/drawing/2014/main" id="{EF2BD87F-B68F-45DD-BC90-46DE33F65F13}"/>
              </a:ext>
            </a:extLst>
          </p:cNvPr>
          <p:cNvSpPr/>
          <p:nvPr/>
        </p:nvSpPr>
        <p:spPr>
          <a:xfrm>
            <a:off x="7740650" y="4581525"/>
            <a:ext cx="822325" cy="14366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GT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Cantidad de Obras</a:t>
            </a:r>
          </a:p>
          <a:p>
            <a:pPr algn="ctr">
              <a:defRPr/>
            </a:pPr>
            <a:endParaRPr lang="es-GT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s-GT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212</a:t>
            </a:r>
          </a:p>
          <a:p>
            <a:pPr algn="ctr">
              <a:defRPr/>
            </a:pPr>
            <a:endParaRPr lang="es-GT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s-GT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s-GT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s-GT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s-GT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9353D65-D357-404D-9538-2CF35294CF6D}"/>
              </a:ext>
            </a:extLst>
          </p:cNvPr>
          <p:cNvSpPr txBox="1"/>
          <p:nvPr/>
        </p:nvSpPr>
        <p:spPr>
          <a:xfrm>
            <a:off x="2987675" y="1844675"/>
            <a:ext cx="1503363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000" b="1" dirty="0">
                <a:solidFill>
                  <a:schemeClr val="accent1"/>
                </a:solidFill>
              </a:rPr>
              <a:t>2,608</a:t>
            </a:r>
          </a:p>
          <a:p>
            <a:pPr algn="ctr">
              <a:defRPr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Número</a:t>
            </a:r>
          </a:p>
          <a:p>
            <a:pPr algn="ctr">
              <a:defRPr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obras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uadroTexto 4">
            <a:extLst>
              <a:ext uri="{FF2B5EF4-FFF2-40B4-BE49-F238E27FC236}">
                <a16:creationId xmlns:a16="http://schemas.microsoft.com/office/drawing/2014/main" id="{4C6FAFB0-1EB4-4BD4-A702-704C8EC97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525" y="-276225"/>
            <a:ext cx="471011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es-ES" altLang="es-GT" sz="3200" b="1">
              <a:solidFill>
                <a:schemeClr val="tx2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/>
            <a:r>
              <a:rPr lang="es-ES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Distribución Inversión</a:t>
            </a:r>
          </a:p>
          <a:p>
            <a:pPr algn="ctr"/>
            <a:r>
              <a:rPr lang="es-ES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Gobierno Central 2019</a:t>
            </a:r>
          </a:p>
          <a:p>
            <a:pPr algn="ctr"/>
            <a:endParaRPr lang="es-ES" altLang="es-GT" sz="3200" b="1">
              <a:solidFill>
                <a:schemeClr val="tx2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A71878F-F8E1-4C34-BBF7-59B7E739A469}"/>
              </a:ext>
            </a:extLst>
          </p:cNvPr>
          <p:cNvSpPr/>
          <p:nvPr/>
        </p:nvSpPr>
        <p:spPr>
          <a:xfrm>
            <a:off x="5148263" y="1519238"/>
            <a:ext cx="3744912" cy="4573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7A670291-EA0D-48A5-A793-119948754CC9}"/>
              </a:ext>
            </a:extLst>
          </p:cNvPr>
          <p:cNvGraphicFramePr>
            <a:graphicFrameLocks noGrp="1"/>
          </p:cNvGraphicFramePr>
          <p:nvPr/>
        </p:nvGraphicFramePr>
        <p:xfrm>
          <a:off x="5286375" y="1700213"/>
          <a:ext cx="3462338" cy="4225925"/>
        </p:xfrm>
        <a:graphic>
          <a:graphicData uri="http://schemas.openxmlformats.org/drawingml/2006/table">
            <a:tbl>
              <a:tblPr/>
              <a:tblGrid>
                <a:gridCol w="1499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13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GT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Proyectos de Inversión 2019</a:t>
                      </a:r>
                    </a:p>
                  </a:txBody>
                  <a:tcPr marL="85608" marR="85608" marT="42816" marB="428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5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Descripción</a:t>
                      </a:r>
                    </a:p>
                  </a:txBody>
                  <a:tcPr marL="85608" marR="85608" marT="42816" marB="428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SNIP´s</a:t>
                      </a:r>
                    </a:p>
                  </a:txBody>
                  <a:tcPr marL="85608" marR="85608" marT="42816" marB="428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(Montos en Millones de Quetzales)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636">
                <a:tc>
                  <a:txBody>
                    <a:bodyPr/>
                    <a:lstStyle/>
                    <a:p>
                      <a:pPr algn="l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MINGOB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298.7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636">
                <a:tc>
                  <a:txBody>
                    <a:bodyPr/>
                    <a:lstStyle/>
                    <a:p>
                      <a:pPr algn="l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MINEDUC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157.2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578">
                <a:tc>
                  <a:txBody>
                    <a:bodyPr/>
                    <a:lstStyle/>
                    <a:p>
                      <a:pPr algn="l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MSPAS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166.1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519">
                <a:tc>
                  <a:txBody>
                    <a:bodyPr/>
                    <a:lstStyle/>
                    <a:p>
                      <a:pPr algn="l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CIV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4,013.5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636">
                <a:tc>
                  <a:txBody>
                    <a:bodyPr/>
                    <a:lstStyle/>
                    <a:p>
                      <a:pPr algn="l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CULTURA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51.5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636">
                <a:tc>
                  <a:txBody>
                    <a:bodyPr/>
                    <a:lstStyle/>
                    <a:p>
                      <a:pPr algn="l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MIDES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55.5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5289">
                <a:tc>
                  <a:txBody>
                    <a:bodyPr/>
                    <a:lstStyle/>
                    <a:p>
                      <a:pPr algn="l" fontAlgn="ctr"/>
                      <a:r>
                        <a:rPr lang="es-GT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Total 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277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2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4,742.5</a:t>
                      </a:r>
                    </a:p>
                  </a:txBody>
                  <a:tcPr marL="11522" marR="11522" marT="11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8173" name="Imagen 11">
            <a:extLst>
              <a:ext uri="{FF2B5EF4-FFF2-40B4-BE49-F238E27FC236}">
                <a16:creationId xmlns:a16="http://schemas.microsoft.com/office/drawing/2014/main" id="{3B22E67F-8D48-4095-9709-3CDF6CE6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1341438"/>
            <a:ext cx="6769101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uadroTexto 7">
            <a:extLst>
              <a:ext uri="{FF2B5EF4-FFF2-40B4-BE49-F238E27FC236}">
                <a16:creationId xmlns:a16="http://schemas.microsoft.com/office/drawing/2014/main" id="{A35CBA6B-057E-40CE-A4DB-86D2AB58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00750"/>
            <a:ext cx="2663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1400">
                <a:latin typeface="Arial" panose="020B0604020202020204" pitchFamily="34" charset="0"/>
                <a:ea typeface="ＭＳ Ｐゴシック" panose="020B0600070205080204" pitchFamily="34" charset="-128"/>
              </a:rPr>
              <a:t>*Incluye Comunicaciones, Agricultura y Turismo</a:t>
            </a:r>
          </a:p>
        </p:txBody>
      </p:sp>
      <p:pic>
        <p:nvPicPr>
          <p:cNvPr id="49155" name="Imagen 11">
            <a:extLst>
              <a:ext uri="{FF2B5EF4-FFF2-40B4-BE49-F238E27FC236}">
                <a16:creationId xmlns:a16="http://schemas.microsoft.com/office/drawing/2014/main" id="{DD7559B1-CA63-4BA8-A209-D73E391E1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035050"/>
            <a:ext cx="83058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CuadroTexto 12">
            <a:extLst>
              <a:ext uri="{FF2B5EF4-FFF2-40B4-BE49-F238E27FC236}">
                <a16:creationId xmlns:a16="http://schemas.microsoft.com/office/drawing/2014/main" id="{8566A46E-1F42-45E2-93BB-7FE2FB79E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450" y="5938838"/>
            <a:ext cx="2020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% por finalidad</a:t>
            </a:r>
          </a:p>
        </p:txBody>
      </p:sp>
      <p:sp>
        <p:nvSpPr>
          <p:cNvPr id="49157" name="Título 1">
            <a:extLst>
              <a:ext uri="{FF2B5EF4-FFF2-40B4-BE49-F238E27FC236}">
                <a16:creationId xmlns:a16="http://schemas.microsoft.com/office/drawing/2014/main" id="{29F47DD7-FACF-40CF-81AC-FF83D2742B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184775" cy="1109662"/>
          </a:xfrm>
        </p:spPr>
        <p:txBody>
          <a:bodyPr anchor="t"/>
          <a:lstStyle/>
          <a:p>
            <a:pPr algn="l" eaLnBrk="1" hangingPunct="1"/>
            <a:r>
              <a:rPr lang="es-ES_tradnl" altLang="es-GT" sz="3400" b="1">
                <a:solidFill>
                  <a:schemeClr val="tx2"/>
                </a:solidFill>
              </a:rPr>
              <a:t>Distribución de obras físicas</a:t>
            </a:r>
            <a:br>
              <a:rPr lang="es-ES_tradnl" altLang="es-GT" sz="3200" b="1">
                <a:solidFill>
                  <a:schemeClr val="tx2"/>
                </a:solidFill>
              </a:rPr>
            </a:br>
            <a:r>
              <a:rPr lang="es-ES_tradnl" altLang="es-GT" sz="3200" b="1">
                <a:solidFill>
                  <a:schemeClr val="tx2"/>
                </a:solidFill>
              </a:rPr>
              <a:t>Ministerios de Estado</a:t>
            </a:r>
            <a:endParaRPr lang="es-ES" altLang="es-GT" sz="32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ángulo 3">
            <a:extLst>
              <a:ext uri="{FF2B5EF4-FFF2-40B4-BE49-F238E27FC236}">
                <a16:creationId xmlns:a16="http://schemas.microsoft.com/office/drawing/2014/main" id="{5951D588-CF00-42B4-830C-8CD14C856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0" y="2349500"/>
            <a:ext cx="71247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ES" altLang="es-GT" sz="5000" b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Distribución Inversión </a:t>
            </a:r>
          </a:p>
          <a:p>
            <a:pPr algn="ctr"/>
            <a:r>
              <a:rPr lang="es-ES" altLang="es-GT" sz="5000" b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CODEDES 2019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n 2">
            <a:extLst>
              <a:ext uri="{FF2B5EF4-FFF2-40B4-BE49-F238E27FC236}">
                <a16:creationId xmlns:a16="http://schemas.microsoft.com/office/drawing/2014/main" id="{EF103978-9424-4767-B750-958430BEE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341438"/>
            <a:ext cx="75819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ángulo 5">
            <a:extLst>
              <a:ext uri="{FF2B5EF4-FFF2-40B4-BE49-F238E27FC236}">
                <a16:creationId xmlns:a16="http://schemas.microsoft.com/office/drawing/2014/main" id="{D3535570-7F22-4059-9828-88C964DD0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234950"/>
            <a:ext cx="8353425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altLang="es-GT" sz="30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Proceso de priorización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altLang="es-GT"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del Consejo Nacional de Desarrollo Urbano y Rural –CONADUR-</a:t>
            </a:r>
          </a:p>
        </p:txBody>
      </p:sp>
      <p:sp>
        <p:nvSpPr>
          <p:cNvPr id="51204" name="Text Box 23">
            <a:extLst>
              <a:ext uri="{FF2B5EF4-FFF2-40B4-BE49-F238E27FC236}">
                <a16:creationId xmlns:a16="http://schemas.microsoft.com/office/drawing/2014/main" id="{61AA9E9A-94A6-40E3-AAFF-70E46798F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4508500"/>
            <a:ext cx="13160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GT" sz="1500" b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Nivel</a:t>
            </a:r>
          </a:p>
          <a:p>
            <a:pPr algn="ctr"/>
            <a:r>
              <a:rPr lang="en-US" altLang="es-GT" sz="1500" b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Comunitario</a:t>
            </a:r>
          </a:p>
        </p:txBody>
      </p:sp>
      <p:sp>
        <p:nvSpPr>
          <p:cNvPr id="51205" name="Text Box 23">
            <a:extLst>
              <a:ext uri="{FF2B5EF4-FFF2-40B4-BE49-F238E27FC236}">
                <a16:creationId xmlns:a16="http://schemas.microsoft.com/office/drawing/2014/main" id="{405006F1-DE6A-4391-9A32-605339673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4508500"/>
            <a:ext cx="1069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GT" sz="1500" b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Nivel</a:t>
            </a:r>
          </a:p>
          <a:p>
            <a:pPr algn="ctr"/>
            <a:r>
              <a:rPr lang="en-US" altLang="es-GT" sz="1500" b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Municipal</a:t>
            </a:r>
          </a:p>
        </p:txBody>
      </p:sp>
      <p:sp>
        <p:nvSpPr>
          <p:cNvPr id="51206" name="Text Box 23">
            <a:extLst>
              <a:ext uri="{FF2B5EF4-FFF2-40B4-BE49-F238E27FC236}">
                <a16:creationId xmlns:a16="http://schemas.microsoft.com/office/drawing/2014/main" id="{C761D20C-14F9-411C-A89C-486D6455B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738" y="4508500"/>
            <a:ext cx="15224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GT" sz="1500" b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Nivel</a:t>
            </a:r>
          </a:p>
          <a:p>
            <a:pPr algn="ctr"/>
            <a:r>
              <a:rPr lang="en-US" altLang="es-GT" sz="1500" b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Departamental</a:t>
            </a:r>
          </a:p>
        </p:txBody>
      </p:sp>
      <p:sp>
        <p:nvSpPr>
          <p:cNvPr id="51207" name="Text Box 23">
            <a:extLst>
              <a:ext uri="{FF2B5EF4-FFF2-40B4-BE49-F238E27FC236}">
                <a16:creationId xmlns:a16="http://schemas.microsoft.com/office/drawing/2014/main" id="{7E5F948F-713E-448D-8537-97267F781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7225" y="4508500"/>
            <a:ext cx="9953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GT" sz="1500" b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Nivel</a:t>
            </a:r>
          </a:p>
          <a:p>
            <a:pPr algn="ctr"/>
            <a:r>
              <a:rPr lang="en-US" altLang="es-GT" sz="1500" b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Regional</a:t>
            </a:r>
          </a:p>
        </p:txBody>
      </p:sp>
      <p:sp>
        <p:nvSpPr>
          <p:cNvPr id="51208" name="Text Box 23">
            <a:extLst>
              <a:ext uri="{FF2B5EF4-FFF2-40B4-BE49-F238E27FC236}">
                <a16:creationId xmlns:a16="http://schemas.microsoft.com/office/drawing/2014/main" id="{8CD462BA-5663-4948-87D5-76425A11D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550" y="4508500"/>
            <a:ext cx="9858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GT" sz="1500" b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Nivel</a:t>
            </a:r>
          </a:p>
          <a:p>
            <a:pPr algn="ctr"/>
            <a:r>
              <a:rPr lang="en-US" altLang="es-GT" sz="1500" b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Nacional</a:t>
            </a:r>
          </a:p>
        </p:txBody>
      </p:sp>
      <p:sp>
        <p:nvSpPr>
          <p:cNvPr id="51209" name="Rectángulo 20">
            <a:extLst>
              <a:ext uri="{FF2B5EF4-FFF2-40B4-BE49-F238E27FC236}">
                <a16:creationId xmlns:a16="http://schemas.microsoft.com/office/drawing/2014/main" id="{1048DBF9-52FB-43C2-9D5D-C2826667C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3684588"/>
            <a:ext cx="844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GT" sz="1600" b="1">
                <a:latin typeface="Arial" panose="020B0604020202020204" pitchFamily="34" charset="0"/>
                <a:ea typeface="ＭＳ Ｐゴシック" panose="020B0600070205080204" pitchFamily="34" charset="-128"/>
              </a:rPr>
              <a:t>Paso 1</a:t>
            </a:r>
          </a:p>
        </p:txBody>
      </p:sp>
      <p:sp>
        <p:nvSpPr>
          <p:cNvPr id="51210" name="Rectángulo 21">
            <a:extLst>
              <a:ext uri="{FF2B5EF4-FFF2-40B4-BE49-F238E27FC236}">
                <a16:creationId xmlns:a16="http://schemas.microsoft.com/office/drawing/2014/main" id="{46FECC8A-30EC-4BF6-81D5-735750207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3268663"/>
            <a:ext cx="8461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GT" sz="1600" b="1">
                <a:latin typeface="Arial" panose="020B0604020202020204" pitchFamily="34" charset="0"/>
                <a:ea typeface="ＭＳ Ｐゴシック" panose="020B0600070205080204" pitchFamily="34" charset="-128"/>
              </a:rPr>
              <a:t>Paso 2</a:t>
            </a:r>
          </a:p>
        </p:txBody>
      </p:sp>
      <p:sp>
        <p:nvSpPr>
          <p:cNvPr id="51211" name="Rectángulo 22">
            <a:extLst>
              <a:ext uri="{FF2B5EF4-FFF2-40B4-BE49-F238E27FC236}">
                <a16:creationId xmlns:a16="http://schemas.microsoft.com/office/drawing/2014/main" id="{211CF71F-0591-4D99-8981-7B2B7A45B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2852738"/>
            <a:ext cx="844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GT" sz="1600" b="1">
                <a:latin typeface="Arial" panose="020B0604020202020204" pitchFamily="34" charset="0"/>
                <a:ea typeface="ＭＳ Ｐゴシック" panose="020B0600070205080204" pitchFamily="34" charset="-128"/>
              </a:rPr>
              <a:t>Paso 3</a:t>
            </a:r>
          </a:p>
        </p:txBody>
      </p:sp>
      <p:sp>
        <p:nvSpPr>
          <p:cNvPr id="51212" name="Rectángulo 23">
            <a:extLst>
              <a:ext uri="{FF2B5EF4-FFF2-40B4-BE49-F238E27FC236}">
                <a16:creationId xmlns:a16="http://schemas.microsoft.com/office/drawing/2014/main" id="{94F707E9-518E-4F24-81A3-8BD54FD86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2420938"/>
            <a:ext cx="846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GT" sz="1600" b="1">
                <a:latin typeface="Arial" panose="020B0604020202020204" pitchFamily="34" charset="0"/>
                <a:ea typeface="ＭＳ Ｐゴシック" panose="020B0600070205080204" pitchFamily="34" charset="-128"/>
              </a:rPr>
              <a:t>Paso 4</a:t>
            </a:r>
          </a:p>
        </p:txBody>
      </p:sp>
      <p:sp>
        <p:nvSpPr>
          <p:cNvPr id="51213" name="Rectángulo 24">
            <a:extLst>
              <a:ext uri="{FF2B5EF4-FFF2-40B4-BE49-F238E27FC236}">
                <a16:creationId xmlns:a16="http://schemas.microsoft.com/office/drawing/2014/main" id="{65E4AC50-00EF-4135-A1BD-593B085F8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950" y="2068513"/>
            <a:ext cx="844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GT" sz="1600" b="1">
                <a:latin typeface="Arial" panose="020B0604020202020204" pitchFamily="34" charset="0"/>
                <a:ea typeface="ＭＳ Ｐゴシック" panose="020B0600070205080204" pitchFamily="34" charset="-128"/>
              </a:rPr>
              <a:t>Paso 5</a:t>
            </a:r>
          </a:p>
        </p:txBody>
      </p:sp>
      <p:sp>
        <p:nvSpPr>
          <p:cNvPr id="51214" name="CuadroTexto 26">
            <a:extLst>
              <a:ext uri="{FF2B5EF4-FFF2-40B4-BE49-F238E27FC236}">
                <a16:creationId xmlns:a16="http://schemas.microsoft.com/office/drawing/2014/main" id="{38160426-6559-4BC5-8BA5-60F32502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070475"/>
            <a:ext cx="204628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1500">
                <a:latin typeface="Arial" panose="020B0604020202020204" pitchFamily="34" charset="0"/>
                <a:ea typeface="ＭＳ Ｐゴシック" panose="020B0600070205080204" pitchFamily="34" charset="-128"/>
              </a:rPr>
              <a:t>La comunidad identifica la necesidad de proyectos de inversión y la traslada al siguiente nivel para su aprobación.</a:t>
            </a:r>
          </a:p>
        </p:txBody>
      </p:sp>
      <p:sp>
        <p:nvSpPr>
          <p:cNvPr id="51215" name="Rectángulo 28">
            <a:extLst>
              <a:ext uri="{FF2B5EF4-FFF2-40B4-BE49-F238E27FC236}">
                <a16:creationId xmlns:a16="http://schemas.microsoft.com/office/drawing/2014/main" id="{D76997FE-BBF3-4558-B664-F41561BF9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063" y="4076700"/>
            <a:ext cx="14589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GT" sz="1600" b="1">
                <a:latin typeface="Arial" panose="020B0604020202020204" pitchFamily="34" charset="0"/>
                <a:ea typeface="ＭＳ Ｐゴシック" panose="020B0600070205080204" pitchFamily="34" charset="-128"/>
              </a:rPr>
              <a:t>COMUNIDAD</a:t>
            </a:r>
          </a:p>
        </p:txBody>
      </p:sp>
      <p:sp>
        <p:nvSpPr>
          <p:cNvPr id="51216" name="Rectángulo 29">
            <a:extLst>
              <a:ext uri="{FF2B5EF4-FFF2-40B4-BE49-F238E27FC236}">
                <a16:creationId xmlns:a16="http://schemas.microsoft.com/office/drawing/2014/main" id="{FBD02E24-FEAC-4826-BC0B-4D0C5901E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575" y="4076700"/>
            <a:ext cx="1095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GT" sz="1600" b="1">
                <a:latin typeface="Arial" panose="020B0604020202020204" pitchFamily="34" charset="0"/>
                <a:ea typeface="ＭＳ Ｐゴシック" panose="020B0600070205080204" pitchFamily="34" charset="-128"/>
              </a:rPr>
              <a:t>COMUDE</a:t>
            </a:r>
          </a:p>
        </p:txBody>
      </p:sp>
      <p:sp>
        <p:nvSpPr>
          <p:cNvPr id="51217" name="Rectángulo 30">
            <a:extLst>
              <a:ext uri="{FF2B5EF4-FFF2-40B4-BE49-F238E27FC236}">
                <a16:creationId xmlns:a16="http://schemas.microsoft.com/office/drawing/2014/main" id="{81980B2E-F59E-46F2-A5A5-06CDB8B92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6063" y="4076700"/>
            <a:ext cx="1060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GT" sz="1600" b="1">
                <a:latin typeface="Arial" panose="020B0604020202020204" pitchFamily="34" charset="0"/>
                <a:ea typeface="ＭＳ Ｐゴシック" panose="020B0600070205080204" pitchFamily="34" charset="-128"/>
              </a:rPr>
              <a:t>CODEDE</a:t>
            </a:r>
          </a:p>
        </p:txBody>
      </p:sp>
      <p:sp>
        <p:nvSpPr>
          <p:cNvPr id="51218" name="Rectángulo 31">
            <a:extLst>
              <a:ext uri="{FF2B5EF4-FFF2-40B4-BE49-F238E27FC236}">
                <a16:creationId xmlns:a16="http://schemas.microsoft.com/office/drawing/2014/main" id="{EEF59F08-51B6-4D31-AA6C-C91368A89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050" y="40767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GT" sz="1600" b="1">
                <a:latin typeface="Arial" panose="020B0604020202020204" pitchFamily="34" charset="0"/>
                <a:ea typeface="ＭＳ Ｐゴシック" panose="020B0600070205080204" pitchFamily="34" charset="-128"/>
              </a:rPr>
              <a:t>COREDUR</a:t>
            </a:r>
          </a:p>
        </p:txBody>
      </p:sp>
      <p:sp>
        <p:nvSpPr>
          <p:cNvPr id="51219" name="Rectángulo 32">
            <a:extLst>
              <a:ext uri="{FF2B5EF4-FFF2-40B4-BE49-F238E27FC236}">
                <a16:creationId xmlns:a16="http://schemas.microsoft.com/office/drawing/2014/main" id="{A119B1BE-B8C0-4FB1-839D-3CADEC419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988" y="4076700"/>
            <a:ext cx="1228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s-GT" sz="1600" b="1">
                <a:latin typeface="Arial" panose="020B0604020202020204" pitchFamily="34" charset="0"/>
                <a:ea typeface="ＭＳ Ｐゴシック" panose="020B0600070205080204" pitchFamily="34" charset="-128"/>
              </a:rPr>
              <a:t>CONADUR</a:t>
            </a:r>
          </a:p>
        </p:txBody>
      </p:sp>
      <p:sp>
        <p:nvSpPr>
          <p:cNvPr id="51220" name="CuadroTexto 33">
            <a:extLst>
              <a:ext uri="{FF2B5EF4-FFF2-40B4-BE49-F238E27FC236}">
                <a16:creationId xmlns:a16="http://schemas.microsoft.com/office/drawing/2014/main" id="{56080523-36CD-414E-8462-6867C1720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138" y="5138738"/>
            <a:ext cx="14097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1500">
                <a:latin typeface="Arial" panose="020B0604020202020204" pitchFamily="34" charset="0"/>
                <a:ea typeface="ＭＳ Ｐゴシック" panose="020B0600070205080204" pitchFamily="34" charset="-128"/>
              </a:rPr>
              <a:t>Analiza</a:t>
            </a:r>
          </a:p>
          <a:p>
            <a:pPr algn="ctr"/>
            <a:r>
              <a:rPr lang="es-GT" altLang="es-GT" sz="1500">
                <a:latin typeface="Arial" panose="020B0604020202020204" pitchFamily="34" charset="0"/>
                <a:ea typeface="ＭＳ Ｐゴシック" panose="020B0600070205080204" pitchFamily="34" charset="-128"/>
              </a:rPr>
              <a:t>y aprueba</a:t>
            </a:r>
          </a:p>
          <a:p>
            <a:pPr algn="ctr"/>
            <a:r>
              <a:rPr lang="es-GT" altLang="es-GT" sz="1500">
                <a:latin typeface="Arial" panose="020B0604020202020204" pitchFamily="34" charset="0"/>
                <a:ea typeface="ＭＳ Ｐゴシック" panose="020B0600070205080204" pitchFamily="34" charset="-128"/>
              </a:rPr>
              <a:t>los proyectos</a:t>
            </a:r>
          </a:p>
          <a:p>
            <a:pPr algn="ctr"/>
            <a:r>
              <a:rPr lang="es-GT" altLang="es-GT" sz="1500">
                <a:latin typeface="Arial" panose="020B0604020202020204" pitchFamily="34" charset="0"/>
                <a:ea typeface="ＭＳ Ｐゴシック" panose="020B0600070205080204" pitchFamily="34" charset="-128"/>
              </a:rPr>
              <a:t>de inversión</a:t>
            </a:r>
          </a:p>
          <a:p>
            <a:pPr algn="ctr"/>
            <a:r>
              <a:rPr lang="es-GT" altLang="es-GT" sz="1500">
                <a:latin typeface="Arial" panose="020B0604020202020204" pitchFamily="34" charset="0"/>
                <a:ea typeface="ＭＳ Ｐゴシック" panose="020B0600070205080204" pitchFamily="34" charset="-128"/>
              </a:rPr>
              <a:t>y traslada al siguiente nivel.</a:t>
            </a:r>
          </a:p>
        </p:txBody>
      </p:sp>
      <p:sp>
        <p:nvSpPr>
          <p:cNvPr id="51221" name="CuadroTexto 34">
            <a:extLst>
              <a:ext uri="{FF2B5EF4-FFF2-40B4-BE49-F238E27FC236}">
                <a16:creationId xmlns:a16="http://schemas.microsoft.com/office/drawing/2014/main" id="{F312F909-5EF5-42B5-B54C-FD75004D5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1450" y="5138738"/>
            <a:ext cx="14097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1500">
                <a:latin typeface="Arial" panose="020B0604020202020204" pitchFamily="34" charset="0"/>
                <a:ea typeface="ＭＳ Ｐゴシック" panose="020B0600070205080204" pitchFamily="34" charset="-128"/>
              </a:rPr>
              <a:t>Integra la propuesta departamental y la traslada al siguiente nivel.</a:t>
            </a:r>
          </a:p>
        </p:txBody>
      </p:sp>
      <p:sp>
        <p:nvSpPr>
          <p:cNvPr id="51222" name="CuadroTexto 35">
            <a:extLst>
              <a:ext uri="{FF2B5EF4-FFF2-40B4-BE49-F238E27FC236}">
                <a16:creationId xmlns:a16="http://schemas.microsoft.com/office/drawing/2014/main" id="{309C5508-019D-44FB-8092-D81720AF2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200" y="5138738"/>
            <a:ext cx="14112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1500">
                <a:latin typeface="Arial" panose="020B0604020202020204" pitchFamily="34" charset="0"/>
                <a:ea typeface="ＭＳ Ｐゴシック" panose="020B0600070205080204" pitchFamily="34" charset="-128"/>
              </a:rPr>
              <a:t>Integra la propuesta regional y la traslada al siguiente nivel.</a:t>
            </a:r>
          </a:p>
        </p:txBody>
      </p:sp>
      <p:sp>
        <p:nvSpPr>
          <p:cNvPr id="51223" name="CuadroTexto 36">
            <a:extLst>
              <a:ext uri="{FF2B5EF4-FFF2-40B4-BE49-F238E27FC236}">
                <a16:creationId xmlns:a16="http://schemas.microsoft.com/office/drawing/2014/main" id="{D03F4F9B-2F86-403E-9B0B-E8E01639A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5138738"/>
            <a:ext cx="1409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1500">
                <a:latin typeface="Arial" panose="020B0604020202020204" pitchFamily="34" charset="0"/>
                <a:ea typeface="ＭＳ Ｐゴシック" panose="020B0600070205080204" pitchFamily="34" charset="-128"/>
              </a:rPr>
              <a:t>Recomienda al Organismo Ejecutivo para aprobación.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4 Marcador de contenido">
            <a:extLst>
              <a:ext uri="{FF2B5EF4-FFF2-40B4-BE49-F238E27FC236}">
                <a16:creationId xmlns:a16="http://schemas.microsoft.com/office/drawing/2014/main" id="{EDE71612-CD91-4C7D-A024-A7BA05776B7F}"/>
              </a:ext>
            </a:extLst>
          </p:cNvPr>
          <p:cNvSpPr txBox="1">
            <a:spLocks/>
          </p:cNvSpPr>
          <p:nvPr/>
        </p:nvSpPr>
        <p:spPr>
          <a:xfrm>
            <a:off x="1103313" y="2276475"/>
            <a:ext cx="4837112" cy="4248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altLang="es-GT" sz="2000" dirty="0">
                <a:latin typeface="Arial" panose="020B0604020202020204" pitchFamily="34" charset="0"/>
                <a:cs typeface="Arial" panose="020B0604020202020204" pitchFamily="34" charset="0"/>
              </a:rPr>
              <a:t>Discusión y formulación abierta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altLang="es-GT" sz="2000" dirty="0">
                <a:latin typeface="Arial" panose="020B0604020202020204" pitchFamily="34" charset="0"/>
                <a:cs typeface="Arial" panose="020B0604020202020204" pitchFamily="34" charset="0"/>
              </a:rPr>
              <a:t>Coordinación SAT- </a:t>
            </a:r>
            <a:r>
              <a:rPr lang="es-GT" altLang="es-GT" sz="2000" dirty="0" err="1">
                <a:latin typeface="Arial" panose="020B0604020202020204" pitchFamily="34" charset="0"/>
                <a:cs typeface="Arial" panose="020B0604020202020204" pitchFamily="34" charset="0"/>
              </a:rPr>
              <a:t>Minfin</a:t>
            </a:r>
            <a:r>
              <a:rPr lang="es-GT" altLang="es-GT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GT" altLang="es-GT" sz="2000" dirty="0" err="1">
                <a:latin typeface="Arial" panose="020B0604020202020204" pitchFamily="34" charset="0"/>
                <a:cs typeface="Arial" panose="020B0604020202020204" pitchFamily="34" charset="0"/>
              </a:rPr>
              <a:t>Banguat</a:t>
            </a:r>
            <a:r>
              <a:rPr lang="es-GT" altLang="es-GT" sz="2000" dirty="0">
                <a:latin typeface="Arial" panose="020B0604020202020204" pitchFamily="34" charset="0"/>
                <a:cs typeface="Arial" panose="020B0604020202020204" pitchFamily="34" charset="0"/>
              </a:rPr>
              <a:t> en metas 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altLang="es-GT" sz="2000" dirty="0">
                <a:latin typeface="Arial" panose="020B0604020202020204" pitchFamily="34" charset="0"/>
                <a:cs typeface="Arial" panose="020B0604020202020204" pitchFamily="34" charset="0"/>
              </a:rPr>
              <a:t>Multianual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altLang="es-GT" sz="2000" dirty="0">
                <a:latin typeface="Arial" panose="020B0604020202020204" pitchFamily="34" charset="0"/>
                <a:cs typeface="Arial" panose="020B0604020202020204" pitchFamily="34" charset="0"/>
              </a:rPr>
              <a:t>Desarrollo Programas, Unidades Ejecutoras y Centros de Costo</a:t>
            </a:r>
            <a:endParaRPr lang="es-GT" altLang="es-GT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altLang="es-GT" sz="2000" dirty="0">
                <a:latin typeface="Arial" panose="020B0604020202020204" pitchFamily="34" charset="0"/>
                <a:cs typeface="Arial" panose="020B0604020202020204" pitchFamily="34" charset="0"/>
              </a:rPr>
              <a:t>Análisis 2015 – 2018 en informe descriptivo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altLang="es-GT" sz="2000" dirty="0">
                <a:latin typeface="Arial" panose="020B0604020202020204" pitchFamily="34" charset="0"/>
                <a:cs typeface="Arial" panose="020B0604020202020204" pitchFamily="34" charset="0"/>
              </a:rPr>
              <a:t>Continuidad de programas 2019 – 2023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altLang="es-GT" sz="2000" dirty="0">
                <a:latin typeface="Arial" panose="020B0604020202020204" pitchFamily="34" charset="0"/>
                <a:cs typeface="Arial" panose="020B0604020202020204" pitchFamily="34" charset="0"/>
              </a:rPr>
              <a:t>Proyectos estratégicos </a:t>
            </a:r>
          </a:p>
          <a:p>
            <a:pPr fontAlgn="auto">
              <a:spcAft>
                <a:spcPts val="0"/>
              </a:spcAft>
              <a:defRPr/>
            </a:pPr>
            <a:endParaRPr lang="es-GT" altLang="es-GT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9 CuadroTexto">
            <a:extLst>
              <a:ext uri="{FF2B5EF4-FFF2-40B4-BE49-F238E27FC236}">
                <a16:creationId xmlns:a16="http://schemas.microsoft.com/office/drawing/2014/main" id="{08B9B1F9-71AA-447C-99E0-CD6229341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413" y="1284288"/>
            <a:ext cx="2078037" cy="461962"/>
          </a:xfrm>
          <a:prstGeom prst="rect">
            <a:avLst/>
          </a:prstGeom>
          <a:solidFill>
            <a:srgbClr val="0081C6"/>
          </a:solidFill>
          <a:ln>
            <a:noFill/>
          </a:ln>
          <a:extLst>
            <a:ext uri="{91240B29-F687-4F45-9708-019B960494DF}">
              <a14:hiddenLine xmlns:a14="http://schemas.microsoft.com/office/drawing/2010/main" w="412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2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2019 - 2023</a:t>
            </a:r>
          </a:p>
        </p:txBody>
      </p:sp>
      <p:sp>
        <p:nvSpPr>
          <p:cNvPr id="6148" name="13 CuadroTexto">
            <a:extLst>
              <a:ext uri="{FF2B5EF4-FFF2-40B4-BE49-F238E27FC236}">
                <a16:creationId xmlns:a16="http://schemas.microsoft.com/office/drawing/2014/main" id="{4C9C0CE9-984E-4C01-8E65-6BAFA07A8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6213" y="5218113"/>
            <a:ext cx="2105025" cy="461962"/>
          </a:xfrm>
          <a:prstGeom prst="rect">
            <a:avLst/>
          </a:prstGeom>
          <a:noFill/>
          <a:ln w="41275">
            <a:solidFill>
              <a:srgbClr val="0081C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2300" b="1">
                <a:solidFill>
                  <a:srgbClr val="005FAD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Mesa técnica </a:t>
            </a:r>
          </a:p>
        </p:txBody>
      </p:sp>
      <p:sp>
        <p:nvSpPr>
          <p:cNvPr id="12" name="1 Título">
            <a:extLst>
              <a:ext uri="{FF2B5EF4-FFF2-40B4-BE49-F238E27FC236}">
                <a16:creationId xmlns:a16="http://schemas.microsoft.com/office/drawing/2014/main" id="{FB67D3D8-7482-48CA-A4D7-C6AC66B8FB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307388" cy="7016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GT" sz="3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Formulación del Presupuesto General</a:t>
            </a:r>
          </a:p>
        </p:txBody>
      </p:sp>
      <p:grpSp>
        <p:nvGrpSpPr>
          <p:cNvPr id="6150" name="Grupo 4">
            <a:extLst>
              <a:ext uri="{FF2B5EF4-FFF2-40B4-BE49-F238E27FC236}">
                <a16:creationId xmlns:a16="http://schemas.microsoft.com/office/drawing/2014/main" id="{88ED1728-D28F-4048-BB11-5921BDDE7190}"/>
              </a:ext>
            </a:extLst>
          </p:cNvPr>
          <p:cNvGrpSpPr>
            <a:grpSpLocks/>
          </p:cNvGrpSpPr>
          <p:nvPr/>
        </p:nvGrpSpPr>
        <p:grpSpPr bwMode="auto">
          <a:xfrm>
            <a:off x="998538" y="1516063"/>
            <a:ext cx="2565400" cy="4437062"/>
            <a:chOff x="998558" y="1497689"/>
            <a:chExt cx="2565330" cy="4437376"/>
          </a:xfrm>
        </p:grpSpPr>
        <p:grpSp>
          <p:nvGrpSpPr>
            <p:cNvPr id="6161" name="Grupo 2">
              <a:extLst>
                <a:ext uri="{FF2B5EF4-FFF2-40B4-BE49-F238E27FC236}">
                  <a16:creationId xmlns:a16="http://schemas.microsoft.com/office/drawing/2014/main" id="{74DE44E1-A9E3-4ADC-ABEE-E441A96D53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8558" y="1497689"/>
              <a:ext cx="1871611" cy="4437376"/>
              <a:chOff x="998558" y="1497689"/>
              <a:chExt cx="1871611" cy="4437376"/>
            </a:xfrm>
          </p:grpSpPr>
          <p:sp>
            <p:nvSpPr>
              <p:cNvPr id="13" name="Arco 12">
                <a:extLst>
                  <a:ext uri="{FF2B5EF4-FFF2-40B4-BE49-F238E27FC236}">
                    <a16:creationId xmlns:a16="http://schemas.microsoft.com/office/drawing/2014/main" id="{0871D5D3-E300-4220-B3CB-2079A6D993EB}"/>
                  </a:ext>
                </a:extLst>
              </p:cNvPr>
              <p:cNvSpPr/>
              <p:nvPr/>
            </p:nvSpPr>
            <p:spPr>
              <a:xfrm rot="16200000">
                <a:off x="969095" y="1527152"/>
                <a:ext cx="1930537" cy="1871611"/>
              </a:xfrm>
              <a:prstGeom prst="arc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GT" dirty="0"/>
              </a:p>
            </p:txBody>
          </p:sp>
          <p:cxnSp>
            <p:nvCxnSpPr>
              <p:cNvPr id="22" name="Conector recto 21">
                <a:extLst>
                  <a:ext uri="{FF2B5EF4-FFF2-40B4-BE49-F238E27FC236}">
                    <a16:creationId xmlns:a16="http://schemas.microsoft.com/office/drawing/2014/main" id="{D99E40FD-0528-4A65-B0C7-FEBFBDFC6387}"/>
                  </a:ext>
                </a:extLst>
              </p:cNvPr>
              <p:cNvCxnSpPr>
                <a:cxnSpLocks/>
                <a:stCxn id="13" idx="0"/>
                <a:endCxn id="20" idx="0"/>
              </p:cNvCxnSpPr>
              <p:nvPr/>
            </p:nvCxnSpPr>
            <p:spPr>
              <a:xfrm>
                <a:off x="998558" y="2462957"/>
                <a:ext cx="0" cy="347210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4AD4ECFC-4AE1-437B-A6D6-9224FB3EEB96}"/>
                </a:ext>
              </a:extLst>
            </p:cNvPr>
            <p:cNvCxnSpPr>
              <a:cxnSpLocks/>
            </p:cNvCxnSpPr>
            <p:nvPr/>
          </p:nvCxnSpPr>
          <p:spPr>
            <a:xfrm>
              <a:off x="1935157" y="1497689"/>
              <a:ext cx="162873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7A2B93C-D5FC-410E-90C7-1C9D9B08D44A}"/>
              </a:ext>
            </a:extLst>
          </p:cNvPr>
          <p:cNvSpPr/>
          <p:nvPr/>
        </p:nvSpPr>
        <p:spPr>
          <a:xfrm>
            <a:off x="998538" y="4581525"/>
            <a:ext cx="5075237" cy="17272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88E72BF9-9826-4C1E-AB49-D334782BFBB2}"/>
              </a:ext>
            </a:extLst>
          </p:cNvPr>
          <p:cNvCxnSpPr>
            <a:cxnSpLocks/>
          </p:cNvCxnSpPr>
          <p:nvPr/>
        </p:nvCxnSpPr>
        <p:spPr>
          <a:xfrm flipH="1">
            <a:off x="6083300" y="5445125"/>
            <a:ext cx="433388" cy="0"/>
          </a:xfrm>
          <a:prstGeom prst="line">
            <a:avLst/>
          </a:prstGeom>
          <a:ln w="50800">
            <a:solidFill>
              <a:srgbClr val="0081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800AD6A8-6830-4DA9-A3D8-45F98093A207}"/>
              </a:ext>
            </a:extLst>
          </p:cNvPr>
          <p:cNvSpPr/>
          <p:nvPr/>
        </p:nvSpPr>
        <p:spPr>
          <a:xfrm>
            <a:off x="908050" y="2373313"/>
            <a:ext cx="180975" cy="179387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0ABC5E8-0AF6-4C32-808E-CAEC5AB3BAA9}"/>
              </a:ext>
            </a:extLst>
          </p:cNvPr>
          <p:cNvSpPr/>
          <p:nvPr/>
        </p:nvSpPr>
        <p:spPr>
          <a:xfrm>
            <a:off x="908050" y="2816225"/>
            <a:ext cx="180975" cy="179388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56BABAB8-19CD-4129-B12F-C7B0F0E1D5CF}"/>
              </a:ext>
            </a:extLst>
          </p:cNvPr>
          <p:cNvSpPr/>
          <p:nvPr/>
        </p:nvSpPr>
        <p:spPr>
          <a:xfrm>
            <a:off x="908050" y="3581400"/>
            <a:ext cx="180975" cy="179388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D13E9FB9-2E6E-4B90-A06E-2AE5D87E38CF}"/>
              </a:ext>
            </a:extLst>
          </p:cNvPr>
          <p:cNvSpPr/>
          <p:nvPr/>
        </p:nvSpPr>
        <p:spPr>
          <a:xfrm>
            <a:off x="908050" y="4024313"/>
            <a:ext cx="180975" cy="179387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2C034F65-0882-405A-B05D-CBD0BEAD771B}"/>
              </a:ext>
            </a:extLst>
          </p:cNvPr>
          <p:cNvSpPr/>
          <p:nvPr/>
        </p:nvSpPr>
        <p:spPr>
          <a:xfrm>
            <a:off x="908050" y="4762500"/>
            <a:ext cx="180975" cy="179388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EF63B08A-B675-4520-9D41-A753254A045D}"/>
              </a:ext>
            </a:extLst>
          </p:cNvPr>
          <p:cNvSpPr/>
          <p:nvPr/>
        </p:nvSpPr>
        <p:spPr>
          <a:xfrm>
            <a:off x="908050" y="5511800"/>
            <a:ext cx="180975" cy="179388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37CC8BE-7A1E-4A05-A0BF-3303A11766C8}"/>
              </a:ext>
            </a:extLst>
          </p:cNvPr>
          <p:cNvSpPr/>
          <p:nvPr/>
        </p:nvSpPr>
        <p:spPr>
          <a:xfrm>
            <a:off x="908050" y="5953125"/>
            <a:ext cx="180975" cy="179388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 dirty="0"/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8C536E12-04F6-44B9-9C8C-B4ABD8367343}"/>
              </a:ext>
            </a:extLst>
          </p:cNvPr>
          <p:cNvCxnSpPr>
            <a:cxnSpLocks/>
          </p:cNvCxnSpPr>
          <p:nvPr/>
        </p:nvCxnSpPr>
        <p:spPr>
          <a:xfrm>
            <a:off x="6073775" y="4581525"/>
            <a:ext cx="0" cy="172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uadroTexto 8">
            <a:extLst>
              <a:ext uri="{FF2B5EF4-FFF2-40B4-BE49-F238E27FC236}">
                <a16:creationId xmlns:a16="http://schemas.microsoft.com/office/drawing/2014/main" id="{D5F046C4-C30A-4F81-9B80-D1460F5DC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319088"/>
            <a:ext cx="39481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Distribución</a:t>
            </a:r>
          </a:p>
          <a:p>
            <a:r>
              <a:rPr lang="es-ES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Inversión</a:t>
            </a:r>
          </a:p>
          <a:p>
            <a:r>
              <a:rPr lang="es-ES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CODEDES 2019</a:t>
            </a:r>
          </a:p>
        </p:txBody>
      </p:sp>
      <p:pic>
        <p:nvPicPr>
          <p:cNvPr id="52227" name="Imagen 10">
            <a:extLst>
              <a:ext uri="{FF2B5EF4-FFF2-40B4-BE49-F238E27FC236}">
                <a16:creationId xmlns:a16="http://schemas.microsoft.com/office/drawing/2014/main" id="{C639DCEF-A9CC-4FC2-832A-54B899387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1903413"/>
            <a:ext cx="556895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Imagen 17">
            <a:extLst>
              <a:ext uri="{FF2B5EF4-FFF2-40B4-BE49-F238E27FC236}">
                <a16:creationId xmlns:a16="http://schemas.microsoft.com/office/drawing/2014/main" id="{C1A04418-3E14-466E-B41C-16D7D10BE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333375"/>
            <a:ext cx="50292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uadroTexto 3">
            <a:extLst>
              <a:ext uri="{FF2B5EF4-FFF2-40B4-BE49-F238E27FC236}">
                <a16:creationId xmlns:a16="http://schemas.microsoft.com/office/drawing/2014/main" id="{947340ED-4D1C-4C26-9C22-8038FF6D5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88" y="354013"/>
            <a:ext cx="7188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s-GT" sz="30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Distribución Inversión CODEDES 2018</a:t>
            </a:r>
          </a:p>
        </p:txBody>
      </p:sp>
      <p:pic>
        <p:nvPicPr>
          <p:cNvPr id="53251" name="Imagen 11">
            <a:extLst>
              <a:ext uri="{FF2B5EF4-FFF2-40B4-BE49-F238E27FC236}">
                <a16:creationId xmlns:a16="http://schemas.microsoft.com/office/drawing/2014/main" id="{CCA74E86-F575-441F-854C-AD066C2C9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76327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2" name="Grupo 4">
            <a:extLst>
              <a:ext uri="{FF2B5EF4-FFF2-40B4-BE49-F238E27FC236}">
                <a16:creationId xmlns:a16="http://schemas.microsoft.com/office/drawing/2014/main" id="{FDE73731-1951-4AF4-96B9-BD318ED90119}"/>
              </a:ext>
            </a:extLst>
          </p:cNvPr>
          <p:cNvGrpSpPr>
            <a:grpSpLocks/>
          </p:cNvGrpSpPr>
          <p:nvPr/>
        </p:nvGrpSpPr>
        <p:grpSpPr bwMode="auto">
          <a:xfrm>
            <a:off x="3924300" y="1268413"/>
            <a:ext cx="2466975" cy="431800"/>
            <a:chOff x="3923928" y="1268760"/>
            <a:chExt cx="2466753" cy="432048"/>
          </a:xfrm>
        </p:grpSpPr>
        <p:cxnSp>
          <p:nvCxnSpPr>
            <p:cNvPr id="3" name="Conector recto 2">
              <a:extLst>
                <a:ext uri="{FF2B5EF4-FFF2-40B4-BE49-F238E27FC236}">
                  <a16:creationId xmlns:a16="http://schemas.microsoft.com/office/drawing/2014/main" id="{2D616C67-6179-4ED9-BBB1-1133F954E754}"/>
                </a:ext>
              </a:extLst>
            </p:cNvPr>
            <p:cNvCxnSpPr/>
            <p:nvPr/>
          </p:nvCxnSpPr>
          <p:spPr>
            <a:xfrm flipV="1">
              <a:off x="3923928" y="1268760"/>
              <a:ext cx="0" cy="43204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4AC9FBC4-2834-407A-B7A0-58C9D4B66CFF}"/>
                </a:ext>
              </a:extLst>
            </p:cNvPr>
            <p:cNvCxnSpPr/>
            <p:nvPr/>
          </p:nvCxnSpPr>
          <p:spPr>
            <a:xfrm flipV="1">
              <a:off x="6390681" y="1268760"/>
              <a:ext cx="0" cy="43204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uadroTexto 37">
            <a:extLst>
              <a:ext uri="{FF2B5EF4-FFF2-40B4-BE49-F238E27FC236}">
                <a16:creationId xmlns:a16="http://schemas.microsoft.com/office/drawing/2014/main" id="{89D569FA-381C-4C35-84DF-BB697F806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260350"/>
            <a:ext cx="39481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Distribución</a:t>
            </a:r>
          </a:p>
          <a:p>
            <a:r>
              <a:rPr lang="es-ES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 obras físicas</a:t>
            </a:r>
          </a:p>
          <a:p>
            <a:r>
              <a:rPr lang="es-ES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CODEDES</a:t>
            </a:r>
          </a:p>
        </p:txBody>
      </p:sp>
      <p:sp>
        <p:nvSpPr>
          <p:cNvPr id="54275" name="CuadroTexto 36">
            <a:extLst>
              <a:ext uri="{FF2B5EF4-FFF2-40B4-BE49-F238E27FC236}">
                <a16:creationId xmlns:a16="http://schemas.microsoft.com/office/drawing/2014/main" id="{A47E79F2-76C8-474B-A2AC-5916D3EE0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313" y="6165850"/>
            <a:ext cx="201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2000" b="1">
                <a:latin typeface="Arial" panose="020B0604020202020204" pitchFamily="34" charset="0"/>
                <a:ea typeface="ＭＳ Ｐゴシック" panose="020B0600070205080204" pitchFamily="34" charset="-128"/>
              </a:rPr>
              <a:t>% por finalidad</a:t>
            </a:r>
          </a:p>
        </p:txBody>
      </p:sp>
      <p:sp>
        <p:nvSpPr>
          <p:cNvPr id="54276" name="Text Box 14">
            <a:extLst>
              <a:ext uri="{FF2B5EF4-FFF2-40B4-BE49-F238E27FC236}">
                <a16:creationId xmlns:a16="http://schemas.microsoft.com/office/drawing/2014/main" id="{B5E52E14-3FF6-4529-88BC-3C03B085E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381750"/>
            <a:ext cx="2270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s-GT" sz="1600" b="1">
                <a:solidFill>
                  <a:schemeClr val="bg1"/>
                </a:solidFill>
                <a:latin typeface="Arial Bold" panose="020B0704020202020204" pitchFamily="34" charset="0"/>
                <a:ea typeface="ＭＳ Ｐゴシック" panose="020B0600070205080204" pitchFamily="34" charset="-128"/>
              </a:rPr>
              <a:t>#Rutapa</a:t>
            </a:r>
            <a:r>
              <a:rPr lang="en-US" altLang="ja-JP" sz="1600" b="1">
                <a:solidFill>
                  <a:schemeClr val="bg1"/>
                </a:solidFill>
                <a:latin typeface="Arial Bold" panose="020B0704020202020204" pitchFamily="34" charset="0"/>
              </a:rPr>
              <a:t>ís 2019-2023</a:t>
            </a:r>
            <a:endParaRPr lang="en-US" altLang="es-GT" sz="16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4277" name="Freeform 15">
            <a:extLst>
              <a:ext uri="{FF2B5EF4-FFF2-40B4-BE49-F238E27FC236}">
                <a16:creationId xmlns:a16="http://schemas.microsoft.com/office/drawing/2014/main" id="{5D3757D3-F0E0-4037-B1A9-DF006EBE0449}"/>
              </a:ext>
            </a:extLst>
          </p:cNvPr>
          <p:cNvSpPr>
            <a:spLocks/>
          </p:cNvSpPr>
          <p:nvPr/>
        </p:nvSpPr>
        <p:spPr bwMode="auto">
          <a:xfrm>
            <a:off x="-34925" y="6410325"/>
            <a:ext cx="2555875" cy="280988"/>
          </a:xfrm>
          <a:custGeom>
            <a:avLst/>
            <a:gdLst>
              <a:gd name="T0" fmla="*/ 0 w 1397"/>
              <a:gd name="T1" fmla="*/ 0 h 240"/>
              <a:gd name="T2" fmla="*/ 2147483647 w 1397"/>
              <a:gd name="T3" fmla="*/ 0 h 240"/>
              <a:gd name="T4" fmla="*/ 2147483647 w 1397"/>
              <a:gd name="T5" fmla="*/ 0 h 240"/>
              <a:gd name="T6" fmla="*/ 2147483647 w 1397"/>
              <a:gd name="T7" fmla="*/ 2147483647 h 240"/>
              <a:gd name="T8" fmla="*/ 2147483647 w 1397"/>
              <a:gd name="T9" fmla="*/ 2147483647 h 240"/>
              <a:gd name="T10" fmla="*/ 0 w 1397"/>
              <a:gd name="T11" fmla="*/ 2147483647 h 240"/>
              <a:gd name="T12" fmla="*/ 0 w 1397"/>
              <a:gd name="T13" fmla="*/ 0 h 2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397" h="240">
                <a:moveTo>
                  <a:pt x="0" y="0"/>
                </a:moveTo>
                <a:lnTo>
                  <a:pt x="751" y="0"/>
                </a:lnTo>
                <a:lnTo>
                  <a:pt x="1289" y="0"/>
                </a:lnTo>
                <a:lnTo>
                  <a:pt x="1397" y="123"/>
                </a:lnTo>
                <a:lnTo>
                  <a:pt x="1289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4278" name="Imagen 2">
            <a:extLst>
              <a:ext uri="{FF2B5EF4-FFF2-40B4-BE49-F238E27FC236}">
                <a16:creationId xmlns:a16="http://schemas.microsoft.com/office/drawing/2014/main" id="{4DC5976A-9269-49BC-9EF5-EA2FC4387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696913"/>
            <a:ext cx="7708900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ítulo 1">
            <a:extLst>
              <a:ext uri="{FF2B5EF4-FFF2-40B4-BE49-F238E27FC236}">
                <a16:creationId xmlns:a16="http://schemas.microsoft.com/office/drawing/2014/main" id="{ABC69638-4535-4E27-B23E-4A794F9D1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6911975" cy="863600"/>
          </a:xfrm>
          <a:extLst>
            <a:ext uri="{91240B29-F687-4F45-9708-019B960494DF}">
              <a14:hiddenLine xmlns:a14="http://schemas.microsoft.com/office/drawing/2010/main" w="539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Comunicaciones</a:t>
            </a:r>
          </a:p>
        </p:txBody>
      </p:sp>
      <p:pic>
        <p:nvPicPr>
          <p:cNvPr id="55299" name="8 Gráfico">
            <a:extLst>
              <a:ext uri="{FF2B5EF4-FFF2-40B4-BE49-F238E27FC236}">
                <a16:creationId xmlns:a16="http://schemas.microsoft.com/office/drawing/2014/main" id="{314F3BAF-CCA8-46D9-8C42-135FA2EB8C0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257300"/>
            <a:ext cx="86487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Título">
            <a:extLst>
              <a:ext uri="{FF2B5EF4-FFF2-40B4-BE49-F238E27FC236}">
                <a16:creationId xmlns:a16="http://schemas.microsoft.com/office/drawing/2014/main" id="{557A87C7-5EFE-49E1-82CB-3CC5FA7B6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498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3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2019 responde a Tres Ejes de orientación de gasto</a:t>
            </a:r>
            <a:endParaRPr lang="es-GT" altLang="es-GT" sz="33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3" name="Imagen 10">
            <a:extLst>
              <a:ext uri="{FF2B5EF4-FFF2-40B4-BE49-F238E27FC236}">
                <a16:creationId xmlns:a16="http://schemas.microsoft.com/office/drawing/2014/main" id="{62DBF0EE-FF33-488C-B382-BD3D39B7A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916113"/>
            <a:ext cx="740886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CuadroTexto 11">
            <a:extLst>
              <a:ext uri="{FF2B5EF4-FFF2-40B4-BE49-F238E27FC236}">
                <a16:creationId xmlns:a16="http://schemas.microsoft.com/office/drawing/2014/main" id="{782B2C7B-0E36-4288-A717-745BC01F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4076700"/>
            <a:ext cx="5762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6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325" name="CuadroTexto 12">
            <a:extLst>
              <a:ext uri="{FF2B5EF4-FFF2-40B4-BE49-F238E27FC236}">
                <a16:creationId xmlns:a16="http://schemas.microsoft.com/office/drawing/2014/main" id="{DAE20B92-7C8C-472C-8DBE-2347BD172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4092575"/>
            <a:ext cx="5762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6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326" name="CuadroTexto 13">
            <a:extLst>
              <a:ext uri="{FF2B5EF4-FFF2-40B4-BE49-F238E27FC236}">
                <a16:creationId xmlns:a16="http://schemas.microsoft.com/office/drawing/2014/main" id="{F3F90914-3D96-4A8B-9354-BE4D03B27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513" y="4076700"/>
            <a:ext cx="5762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6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4F5BABE-A23C-42D0-B097-86B29498FAD3}"/>
              </a:ext>
            </a:extLst>
          </p:cNvPr>
          <p:cNvSpPr/>
          <p:nvPr/>
        </p:nvSpPr>
        <p:spPr>
          <a:xfrm>
            <a:off x="881063" y="1916113"/>
            <a:ext cx="4986337" cy="4176712"/>
          </a:xfrm>
          <a:prstGeom prst="rect">
            <a:avLst/>
          </a:prstGeom>
          <a:solidFill>
            <a:schemeClr val="tx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2 Marcador de contenido">
            <a:extLst>
              <a:ext uri="{FF2B5EF4-FFF2-40B4-BE49-F238E27FC236}">
                <a16:creationId xmlns:a16="http://schemas.microsoft.com/office/drawing/2014/main" id="{69F95754-71FE-4EAB-AD97-F5DCEBBC67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95513" y="1600200"/>
            <a:ext cx="5976937" cy="460851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s-GT" altLang="es-GT" sz="2200">
                <a:latin typeface="Arial" panose="020B0604020202020204" pitchFamily="34" charset="0"/>
                <a:cs typeface="Arial" panose="020B0604020202020204" pitchFamily="34" charset="0"/>
              </a:rPr>
              <a:t>Los programas que atienden las instituciones que integran el eje son vitales para garantizar la gobernanza democrática y en función de ello se ha implementado un Modelo de Gestión.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s-GT" altLang="es-GT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s-GT" altLang="es-GT" sz="2200">
                <a:latin typeface="Arial" panose="020B0604020202020204" pitchFamily="34" charset="0"/>
                <a:cs typeface="Arial" panose="020B0604020202020204" pitchFamily="34" charset="0"/>
              </a:rPr>
              <a:t>Desde este eje se impulsan acciones dirigidas a fortalecer la seguridad ciudadana, prevenir la violencia, apoyar la investigación criminal, reducir la mora judicial y fiscal. Así como combatir la delincuencia y la criminalidad.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s-GT" altLang="es-GT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7" name="CuadroTexto 7">
            <a:extLst>
              <a:ext uri="{FF2B5EF4-FFF2-40B4-BE49-F238E27FC236}">
                <a16:creationId xmlns:a16="http://schemas.microsoft.com/office/drawing/2014/main" id="{BCF0691C-4D96-4431-9F09-C2C2FF55D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476250"/>
            <a:ext cx="6223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Seguridad y Justicia</a:t>
            </a:r>
          </a:p>
        </p:txBody>
      </p:sp>
      <p:grpSp>
        <p:nvGrpSpPr>
          <p:cNvPr id="57348" name="Grupo 16">
            <a:extLst>
              <a:ext uri="{FF2B5EF4-FFF2-40B4-BE49-F238E27FC236}">
                <a16:creationId xmlns:a16="http://schemas.microsoft.com/office/drawing/2014/main" id="{95FDE423-46B4-4945-84CF-D2B0622CCCC4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1735138"/>
            <a:ext cx="790575" cy="2319337"/>
            <a:chOff x="1331640" y="1764131"/>
            <a:chExt cx="790576" cy="2319415"/>
          </a:xfrm>
        </p:grpSpPr>
        <p:sp>
          <p:nvSpPr>
            <p:cNvPr id="18" name="Arco 17">
              <a:extLst>
                <a:ext uri="{FF2B5EF4-FFF2-40B4-BE49-F238E27FC236}">
                  <a16:creationId xmlns:a16="http://schemas.microsoft.com/office/drawing/2014/main" id="{FF89AEFB-82F8-4107-BB80-8434564D31F7}"/>
                </a:ext>
              </a:extLst>
            </p:cNvPr>
            <p:cNvSpPr/>
            <p:nvPr/>
          </p:nvSpPr>
          <p:spPr bwMode="auto">
            <a:xfrm rot="16200000">
              <a:off x="1336390" y="1833995"/>
              <a:ext cx="781076" cy="790576"/>
            </a:xfrm>
            <a:prstGeom prst="arc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GT" dirty="0"/>
            </a:p>
          </p:txBody>
        </p:sp>
        <p:sp>
          <p:nvSpPr>
            <p:cNvPr id="19" name="Arco 18">
              <a:extLst>
                <a:ext uri="{FF2B5EF4-FFF2-40B4-BE49-F238E27FC236}">
                  <a16:creationId xmlns:a16="http://schemas.microsoft.com/office/drawing/2014/main" id="{D031547A-F26C-40F0-845D-9840EFFE1EB8}"/>
                </a:ext>
              </a:extLst>
            </p:cNvPr>
            <p:cNvSpPr/>
            <p:nvPr/>
          </p:nvSpPr>
          <p:spPr bwMode="auto">
            <a:xfrm rot="10800000">
              <a:off x="1331640" y="3213567"/>
              <a:ext cx="790576" cy="781076"/>
            </a:xfrm>
            <a:prstGeom prst="arc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GT" dirty="0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AF00A7BD-90EC-407A-B47B-7DABABC13AA3}"/>
                </a:ext>
              </a:extLst>
            </p:cNvPr>
            <p:cNvSpPr/>
            <p:nvPr/>
          </p:nvSpPr>
          <p:spPr>
            <a:xfrm>
              <a:off x="1726929" y="1764131"/>
              <a:ext cx="179387" cy="179393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4253B724-414B-49C8-BCA7-06A85867488D}"/>
                </a:ext>
              </a:extLst>
            </p:cNvPr>
            <p:cNvSpPr/>
            <p:nvPr/>
          </p:nvSpPr>
          <p:spPr>
            <a:xfrm>
              <a:off x="1726929" y="3904153"/>
              <a:ext cx="179387" cy="179393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0CD8D025-B05F-434F-A1E9-E6354187E683}"/>
                </a:ext>
              </a:extLst>
            </p:cNvPr>
            <p:cNvCxnSpPr>
              <a:cxnSpLocks/>
              <a:stCxn id="18" idx="0"/>
            </p:cNvCxnSpPr>
            <p:nvPr/>
          </p:nvCxnSpPr>
          <p:spPr bwMode="auto">
            <a:xfrm>
              <a:off x="1331640" y="2229284"/>
              <a:ext cx="1588" cy="137799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uadroTexto 8">
            <a:extLst>
              <a:ext uri="{FF2B5EF4-FFF2-40B4-BE49-F238E27FC236}">
                <a16:creationId xmlns:a16="http://schemas.microsoft.com/office/drawing/2014/main" id="{4F42C510-F2E7-4712-9E02-7893FA64B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50" y="549275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s-GT" sz="32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Seguridad y Justicia</a:t>
            </a:r>
          </a:p>
        </p:txBody>
      </p:sp>
      <p:pic>
        <p:nvPicPr>
          <p:cNvPr id="36" name="1 Gráfico">
            <a:extLst>
              <a:ext uri="{FF2B5EF4-FFF2-40B4-BE49-F238E27FC236}">
                <a16:creationId xmlns:a16="http://schemas.microsoft.com/office/drawing/2014/main" id="{EF9D9FDE-537C-473D-BB4C-651DEE5ECD5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00" y="1079500"/>
            <a:ext cx="9867900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uadroTexto 8">
            <a:extLst>
              <a:ext uri="{FF2B5EF4-FFF2-40B4-BE49-F238E27FC236}">
                <a16:creationId xmlns:a16="http://schemas.microsoft.com/office/drawing/2014/main" id="{E807125D-2FA5-4B54-8C83-458E9E591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54038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_tradnl" altLang="es-GT" sz="32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Seguridad y Justicia</a:t>
            </a:r>
          </a:p>
        </p:txBody>
      </p:sp>
      <p:pic>
        <p:nvPicPr>
          <p:cNvPr id="59395" name="2 Gráfico">
            <a:extLst>
              <a:ext uri="{FF2B5EF4-FFF2-40B4-BE49-F238E27FC236}">
                <a16:creationId xmlns:a16="http://schemas.microsoft.com/office/drawing/2014/main" id="{5C1BB736-3B09-4CBB-AD0E-3D6124DA57CE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5900" y="1473200"/>
            <a:ext cx="9436100" cy="5194300"/>
          </a:xfrm>
        </p:spPr>
      </p:pic>
      <p:sp>
        <p:nvSpPr>
          <p:cNvPr id="59396" name="CuadroTexto 1">
            <a:extLst>
              <a:ext uri="{FF2B5EF4-FFF2-40B4-BE49-F238E27FC236}">
                <a16:creationId xmlns:a16="http://schemas.microsoft.com/office/drawing/2014/main" id="{928E1AD6-1CDA-42DE-9330-E655A54CF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341438"/>
            <a:ext cx="3025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b="1">
                <a:latin typeface="Arial" panose="020B0604020202020204" pitchFamily="34" charset="0"/>
                <a:cs typeface="Arial" panose="020B0604020202020204" pitchFamily="34" charset="0"/>
              </a:rPr>
              <a:t>Periodo 2016-2023</a:t>
            </a:r>
          </a:p>
          <a:p>
            <a:pPr algn="ctr"/>
            <a:r>
              <a:rPr lang="es-GT" altLang="es-GT" b="1">
                <a:latin typeface="Arial" panose="020B0604020202020204" pitchFamily="34" charset="0"/>
                <a:cs typeface="Arial" panose="020B0604020202020204" pitchFamily="34" charset="0"/>
              </a:rPr>
              <a:t>Montos en Millones de Q.</a:t>
            </a:r>
          </a:p>
          <a:p>
            <a:endParaRPr lang="es-GT" altLang="es-G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Título">
            <a:extLst>
              <a:ext uri="{FF2B5EF4-FFF2-40B4-BE49-F238E27FC236}">
                <a16:creationId xmlns:a16="http://schemas.microsoft.com/office/drawing/2014/main" id="{273300F4-600B-4354-8105-F39C9946AE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s-GT" altLang="es-GT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Tribunal Supremo Electoral</a:t>
            </a:r>
          </a:p>
        </p:txBody>
      </p:sp>
      <p:sp>
        <p:nvSpPr>
          <p:cNvPr id="60419" name="2 Marcador de contenido">
            <a:extLst>
              <a:ext uri="{FF2B5EF4-FFF2-40B4-BE49-F238E27FC236}">
                <a16:creationId xmlns:a16="http://schemas.microsoft.com/office/drawing/2014/main" id="{DE0F66D6-D0AF-4954-9DC8-B5EEEDC9BF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03350" y="3297238"/>
            <a:ext cx="6337300" cy="344487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GT" altLang="es-GT" sz="4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Q500 millones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están asignados al Tribunal Supremo Electoral para organizar las Elecciones Generales 2019.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s-GT" altLang="es-GT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(adicionales a su asignación anual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de funcionamiento Q162.1 Millones)</a:t>
            </a:r>
          </a:p>
        </p:txBody>
      </p:sp>
      <p:pic>
        <p:nvPicPr>
          <p:cNvPr id="60420" name="Imagen 1">
            <a:extLst>
              <a:ext uri="{FF2B5EF4-FFF2-40B4-BE49-F238E27FC236}">
                <a16:creationId xmlns:a16="http://schemas.microsoft.com/office/drawing/2014/main" id="{17EECC77-C515-4E10-8094-5E48C442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1143000"/>
            <a:ext cx="2282825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uadroTexto 3">
            <a:extLst>
              <a:ext uri="{FF2B5EF4-FFF2-40B4-BE49-F238E27FC236}">
                <a16:creationId xmlns:a16="http://schemas.microsoft.com/office/drawing/2014/main" id="{B3D7E266-31DB-4F47-8E26-F1A1B48A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3" y="1416050"/>
            <a:ext cx="7788275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Adicionalmente se incluyen dos artículos en redacción que liberan para el 2019 el saldo no ejecutado de la consulta Belice y procesos a, un poco más </a:t>
            </a:r>
            <a:r>
              <a:rPr lang="es-GT" altLang="es-GT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Q160 millones </a:t>
            </a:r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y otros </a:t>
            </a:r>
            <a:r>
              <a:rPr lang="es-GT" altLang="es-GT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Q71 Millones </a:t>
            </a:r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de procesos electorales anteriores.  (Al 3 de septiembre el TSE tiene un saldo de </a:t>
            </a:r>
            <a:r>
              <a:rPr lang="es-GT" altLang="es-GT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Q400.5 millones </a:t>
            </a:r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de disponibilidad en Bancos) + un artículo que de repetirse una elección </a:t>
            </a:r>
          </a:p>
          <a:p>
            <a:pPr algn="ctr"/>
            <a:endParaRPr lang="es-GT" altLang="es-GT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GT" altLang="es-GT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Q500 millones + Q230 millones </a:t>
            </a:r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disponibles de saldos de caja dan una asignación para el proceso electroal disponible de </a:t>
            </a:r>
            <a:r>
              <a:rPr lang="es-GT" altLang="es-GT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Q730 millones</a:t>
            </a:r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En comparaciñón 2015 se gastaron </a:t>
            </a:r>
            <a:r>
              <a:rPr lang="es-GT" altLang="es-GT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Q436 millones</a:t>
            </a:r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es-GT" altLang="es-GT" sz="2400"/>
          </a:p>
        </p:txBody>
      </p:sp>
      <p:sp>
        <p:nvSpPr>
          <p:cNvPr id="61443" name="1 Título">
            <a:extLst>
              <a:ext uri="{FF2B5EF4-FFF2-40B4-BE49-F238E27FC236}">
                <a16:creationId xmlns:a16="http://schemas.microsoft.com/office/drawing/2014/main" id="{11F21BB5-9A09-4D38-BA2F-7901DFF12F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6213"/>
            <a:ext cx="8229600" cy="1143000"/>
          </a:xfrm>
        </p:spPr>
        <p:txBody>
          <a:bodyPr/>
          <a:lstStyle/>
          <a:p>
            <a:pPr eaLnBrk="1" hangingPunct="1"/>
            <a:r>
              <a:rPr lang="es-GT" altLang="es-GT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Tribunal Supremo Electoral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CBE86D70-079D-4F63-AC1E-63D95E7E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4365625"/>
            <a:ext cx="4679950" cy="6477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G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Ruta país</a:t>
            </a:r>
          </a:p>
        </p:txBody>
      </p:sp>
      <p:sp>
        <p:nvSpPr>
          <p:cNvPr id="7171" name="1 Título">
            <a:extLst>
              <a:ext uri="{FF2B5EF4-FFF2-40B4-BE49-F238E27FC236}">
                <a16:creationId xmlns:a16="http://schemas.microsoft.com/office/drawing/2014/main" id="{5905096B-7928-47CD-A9B7-D5C53DFFE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1019175"/>
            <a:ext cx="784383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3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Formulación del proyecto</a:t>
            </a:r>
          </a:p>
          <a:p>
            <a:pPr algn="ctr" eaLnBrk="1" hangingPunct="1"/>
            <a:r>
              <a:rPr lang="es-GT" altLang="es-GT" sz="3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presupuesto general de ingresos</a:t>
            </a:r>
          </a:p>
          <a:p>
            <a:pPr algn="ctr" eaLnBrk="1" hangingPunct="1"/>
            <a:r>
              <a:rPr lang="es-GT" altLang="es-GT" sz="3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egresos del estado</a:t>
            </a:r>
          </a:p>
        </p:txBody>
      </p:sp>
      <p:sp>
        <p:nvSpPr>
          <p:cNvPr id="7172" name="2 Subtítulo">
            <a:extLst>
              <a:ext uri="{FF2B5EF4-FFF2-40B4-BE49-F238E27FC236}">
                <a16:creationId xmlns:a16="http://schemas.microsoft.com/office/drawing/2014/main" id="{C2516C47-DF77-4C65-BB2F-890979F7C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8" y="2971800"/>
            <a:ext cx="3794125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GT" altLang="es-GT" sz="28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 Fiscal 2019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F011DCEF-2390-444A-9517-CAE190C99758}"/>
              </a:ext>
            </a:extLst>
          </p:cNvPr>
          <p:cNvCxnSpPr>
            <a:cxnSpLocks/>
          </p:cNvCxnSpPr>
          <p:nvPr/>
        </p:nvCxnSpPr>
        <p:spPr>
          <a:xfrm>
            <a:off x="2657475" y="5300663"/>
            <a:ext cx="390525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1ED8196B-656A-4DE2-8B3D-12BB21F7EA16}"/>
              </a:ext>
            </a:extLst>
          </p:cNvPr>
          <p:cNvCxnSpPr>
            <a:cxnSpLocks/>
          </p:cNvCxnSpPr>
          <p:nvPr/>
        </p:nvCxnSpPr>
        <p:spPr>
          <a:xfrm>
            <a:off x="2657475" y="4054475"/>
            <a:ext cx="390525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Título">
            <a:extLst>
              <a:ext uri="{FF2B5EF4-FFF2-40B4-BE49-F238E27FC236}">
                <a16:creationId xmlns:a16="http://schemas.microsoft.com/office/drawing/2014/main" id="{A4B2EC7F-4120-43A6-8C1B-3C16FD7F5B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s-GT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Tribunal Supremo Electoral</a:t>
            </a:r>
            <a:br>
              <a:rPr lang="es-GT" altLang="es-GT" sz="3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altLang="es-GT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Resumen Costo Procesos Eleccionarios</a:t>
            </a:r>
            <a:br>
              <a:rPr lang="es-GT" altLang="es-GT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altLang="es-GT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Consultivos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34C5470-EA5E-4E14-A19B-CE435F28B4B4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2349500"/>
          <a:ext cx="8239125" cy="3987797"/>
        </p:xfrm>
        <a:graphic>
          <a:graphicData uri="http://schemas.openxmlformats.org/drawingml/2006/table">
            <a:tbl>
              <a:tblPr/>
              <a:tblGrid>
                <a:gridCol w="1272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598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Año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Asignado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Vigente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Devengado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Saldo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109"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92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505,663,802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512,551,197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506,656,094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5,895,103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920">
                <a:tc>
                  <a:txBody>
                    <a:bodyPr/>
                    <a:lstStyle/>
                    <a:p>
                      <a:pPr algn="ctr" fontAlgn="b"/>
                      <a:endParaRPr lang="es-E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920">
                <a:tc>
                  <a:txBody>
                    <a:bodyPr/>
                    <a:lstStyle/>
                    <a:p>
                      <a:pPr algn="ctr" fontAlgn="b"/>
                      <a:endParaRPr lang="es-E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92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500,000,000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500,995,515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435,888,247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65,107,268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920">
                <a:tc>
                  <a:txBody>
                    <a:bodyPr/>
                    <a:lstStyle/>
                    <a:p>
                      <a:pPr algn="ctr" fontAlgn="b"/>
                      <a:endParaRPr lang="es-E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920">
                <a:tc>
                  <a:txBody>
                    <a:bodyPr/>
                    <a:lstStyle/>
                    <a:p>
                      <a:pPr algn="ctr" fontAlgn="b"/>
                      <a:endParaRPr lang="es-E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92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300,000,000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293,540,057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132,097,329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161,442,728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7260">
                <a:tc>
                  <a:txBody>
                    <a:bodyPr/>
                    <a:lstStyle/>
                    <a:p>
                      <a:pPr algn="l" fontAlgn="b"/>
                      <a:endParaRPr lang="es-ES" sz="1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2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/>
                        </a:rPr>
                        <a:t>232,445,099</a:t>
                      </a:r>
                    </a:p>
                  </a:txBody>
                  <a:tcPr marL="15625" marR="15625" marT="15625" marB="0" anchor="b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Título">
            <a:extLst>
              <a:ext uri="{FF2B5EF4-FFF2-40B4-BE49-F238E27FC236}">
                <a16:creationId xmlns:a16="http://schemas.microsoft.com/office/drawing/2014/main" id="{25DC497F-0E7B-4581-99B7-02A20DF41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298450"/>
            <a:ext cx="7138987" cy="1019175"/>
          </a:xfrm>
        </p:spPr>
        <p:txBody>
          <a:bodyPr/>
          <a:lstStyle/>
          <a:p>
            <a:pPr eaLnBrk="1" hangingPunct="1"/>
            <a:r>
              <a:rPr lang="es-GT" altLang="es-GT" sz="3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Secretarías y otras Dependencias del Ejecutivo</a:t>
            </a:r>
          </a:p>
        </p:txBody>
      </p:sp>
      <p:sp>
        <p:nvSpPr>
          <p:cNvPr id="63491" name="2 Marcador de contenido">
            <a:extLst>
              <a:ext uri="{FF2B5EF4-FFF2-40B4-BE49-F238E27FC236}">
                <a16:creationId xmlns:a16="http://schemas.microsoft.com/office/drawing/2014/main" id="{B6BD9F9B-CE79-40B3-8E7B-82DB14AED2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724775" cy="46037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GT" altLang="es-GT" sz="2300" b="1">
                <a:latin typeface="Arial" panose="020B0604020202020204" pitchFamily="34" charset="0"/>
                <a:cs typeface="Arial" panose="020B0604020202020204" pitchFamily="34" charset="0"/>
              </a:rPr>
              <a:t>El Presupuesto 2019 incluye otras asignaciones: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GT" altLang="es-GT" sz="23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GT" altLang="es-GT" sz="23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GT" altLang="es-GT" sz="23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4 Tabla">
            <a:extLst>
              <a:ext uri="{FF2B5EF4-FFF2-40B4-BE49-F238E27FC236}">
                <a16:creationId xmlns:a16="http://schemas.microsoft.com/office/drawing/2014/main" id="{EFE841F9-0D66-4EC1-8437-16CDBEA8AD23}"/>
              </a:ext>
            </a:extLst>
          </p:cNvPr>
          <p:cNvGraphicFramePr>
            <a:graphicFrameLocks noGrp="1"/>
          </p:cNvGraphicFramePr>
          <p:nvPr/>
        </p:nvGraphicFramePr>
        <p:xfrm>
          <a:off x="1079500" y="2349500"/>
          <a:ext cx="6994524" cy="3686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1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1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9152">
                <a:tc>
                  <a:txBody>
                    <a:bodyPr/>
                    <a:lstStyle/>
                    <a:p>
                      <a:pPr algn="ctr"/>
                      <a:r>
                        <a:rPr lang="es-G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Institución</a:t>
                      </a:r>
                    </a:p>
                  </a:txBody>
                  <a:tcPr marL="91424" marR="91424" marT="45706" marB="45706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1424" marR="91424" marT="45706" marB="457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1424" marR="91424" marT="45706" marB="457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256">
                <a:tc>
                  <a:txBody>
                    <a:bodyPr/>
                    <a:lstStyle/>
                    <a:p>
                      <a:r>
                        <a:rPr lang="es-G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Secretaría de Bienestar Social</a:t>
                      </a:r>
                    </a:p>
                  </a:txBody>
                  <a:tcPr marL="91424" marR="91424" marT="45706" marB="45706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G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Q225 millones</a:t>
                      </a:r>
                    </a:p>
                  </a:txBody>
                  <a:tcPr marL="91424" marR="91424" marT="45706" marB="45706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G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Q325</a:t>
                      </a:r>
                      <a:r>
                        <a:rPr lang="es-GT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millones</a:t>
                      </a:r>
                      <a:endParaRPr lang="es-G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4" marR="91424" marT="45706" marB="45706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256">
                <a:tc>
                  <a:txBody>
                    <a:bodyPr/>
                    <a:lstStyle/>
                    <a:p>
                      <a:r>
                        <a:rPr lang="es-G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CONAP</a:t>
                      </a:r>
                    </a:p>
                  </a:txBody>
                  <a:tcPr marL="91424" marR="91424" marT="45706" marB="45706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G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Q104.5</a:t>
                      </a:r>
                      <a:r>
                        <a:rPr lang="es-GT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millones</a:t>
                      </a:r>
                      <a:endParaRPr lang="es-G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4" marR="91424" marT="45706" marB="45706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G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Q125 millones</a:t>
                      </a:r>
                    </a:p>
                  </a:txBody>
                  <a:tcPr marL="91424" marR="91424" marT="45706" marB="45706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256">
                <a:tc>
                  <a:txBody>
                    <a:bodyPr/>
                    <a:lstStyle/>
                    <a:p>
                      <a:r>
                        <a:rPr lang="es-G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SOSEP</a:t>
                      </a:r>
                    </a:p>
                  </a:txBody>
                  <a:tcPr marL="91424" marR="91424" marT="45706" marB="45706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G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Q163.6</a:t>
                      </a:r>
                      <a:r>
                        <a:rPr lang="es-GT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millones</a:t>
                      </a:r>
                      <a:endParaRPr lang="es-GT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4" marR="91424" marT="45706" marB="45706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G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Q200.4 millones</a:t>
                      </a:r>
                    </a:p>
                  </a:txBody>
                  <a:tcPr marL="91424" marR="91424" marT="45706" marB="45706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256">
                <a:tc>
                  <a:txBody>
                    <a:bodyPr/>
                    <a:lstStyle/>
                    <a:p>
                      <a:r>
                        <a:rPr lang="es-G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SESAN</a:t>
                      </a:r>
                    </a:p>
                  </a:txBody>
                  <a:tcPr marL="91424" marR="91424" marT="45706" marB="45706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G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Q28.2 millones</a:t>
                      </a:r>
                    </a:p>
                  </a:txBody>
                  <a:tcPr marL="91424" marR="91424" marT="45706" marB="45706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G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Q47.2 millones</a:t>
                      </a:r>
                    </a:p>
                  </a:txBody>
                  <a:tcPr marL="91424" marR="91424" marT="45706" marB="45706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Título">
            <a:extLst>
              <a:ext uri="{FF2B5EF4-FFF2-40B4-BE49-F238E27FC236}">
                <a16:creationId xmlns:a16="http://schemas.microsoft.com/office/drawing/2014/main" id="{FFF6AF6E-5724-4042-B3C5-C3E4D364CA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8463" y="404813"/>
            <a:ext cx="8229600" cy="1143000"/>
          </a:xfrm>
        </p:spPr>
        <p:txBody>
          <a:bodyPr/>
          <a:lstStyle/>
          <a:p>
            <a:pPr eaLnBrk="1" hangingPunct="1"/>
            <a:r>
              <a:rPr lang="es-GT" altLang="es-GT" sz="3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Secretarías y otras dependencias</a:t>
            </a:r>
            <a:br>
              <a:rPr lang="es-GT" altLang="es-GT" sz="3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altLang="es-GT" sz="3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Ejecutivo</a:t>
            </a:r>
          </a:p>
        </p:txBody>
      </p:sp>
      <p:sp>
        <p:nvSpPr>
          <p:cNvPr id="64515" name="2 Marcador de contenido">
            <a:extLst>
              <a:ext uri="{FF2B5EF4-FFF2-40B4-BE49-F238E27FC236}">
                <a16:creationId xmlns:a16="http://schemas.microsoft.com/office/drawing/2014/main" id="{3A3A1E2B-52E0-46F6-AC9C-EBB2F85491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0875" y="1568450"/>
            <a:ext cx="7724775" cy="7191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s-GT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El Presupuesto 2019 incluye otras asignaciones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GT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en temas emergencias y capacidad: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GT" altLang="es-GT" sz="23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GT" altLang="es-GT" sz="23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GT" altLang="es-GT" sz="23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4 Tabla">
            <a:extLst>
              <a:ext uri="{FF2B5EF4-FFF2-40B4-BE49-F238E27FC236}">
                <a16:creationId xmlns:a16="http://schemas.microsoft.com/office/drawing/2014/main" id="{3F2C2726-85C3-4108-9221-6BE0731860F3}"/>
              </a:ext>
            </a:extLst>
          </p:cNvPr>
          <p:cNvGraphicFramePr>
            <a:graphicFrameLocks noGrp="1"/>
          </p:cNvGraphicFramePr>
          <p:nvPr/>
        </p:nvGraphicFramePr>
        <p:xfrm>
          <a:off x="971550" y="2517775"/>
          <a:ext cx="7200900" cy="3971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1344">
                <a:tc>
                  <a:txBody>
                    <a:bodyPr/>
                    <a:lstStyle/>
                    <a:p>
                      <a:pPr algn="ctr"/>
                      <a:r>
                        <a:rPr lang="es-G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Institución</a:t>
                      </a:r>
                    </a:p>
                  </a:txBody>
                  <a:tcPr marL="76841" marR="76841" marT="38423" marB="384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76841" marR="76841" marT="38423" marB="384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76841" marR="76841" marT="38423" marB="3842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597">
                <a:tc>
                  <a:txBody>
                    <a:bodyPr/>
                    <a:lstStyle/>
                    <a:p>
                      <a:r>
                        <a:rPr lang="es-G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Cuerpo Voluntario de Bomberos</a:t>
                      </a:r>
                    </a:p>
                  </a:txBody>
                  <a:tcPr marL="76841" marR="76841" marT="38423" marB="38423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Q80 millones</a:t>
                      </a:r>
                    </a:p>
                  </a:txBody>
                  <a:tcPr marL="76841" marR="76841" marT="38423" marB="38423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Q100</a:t>
                      </a:r>
                      <a:r>
                        <a:rPr lang="es-GT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millones</a:t>
                      </a:r>
                      <a:endParaRPr lang="es-GT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841" marR="76841" marT="38423" marB="38423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638">
                <a:tc>
                  <a:txBody>
                    <a:bodyPr/>
                    <a:lstStyle/>
                    <a:p>
                      <a:r>
                        <a:rPr lang="es-G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Cuerpo de Bomberos Municipales</a:t>
                      </a:r>
                    </a:p>
                  </a:txBody>
                  <a:tcPr marL="76841" marR="76841" marT="38423" marB="38423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s-GT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13.9 millones</a:t>
                      </a:r>
                      <a:endParaRPr lang="es-GT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841" marR="76841" marT="38423" marB="38423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Q17.5 </a:t>
                      </a:r>
                      <a:r>
                        <a:rPr lang="es-GT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millones</a:t>
                      </a:r>
                    </a:p>
                  </a:txBody>
                  <a:tcPr marL="76841" marR="76841" marT="38423" marB="38423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973">
                <a:tc>
                  <a:txBody>
                    <a:bodyPr/>
                    <a:lstStyle/>
                    <a:p>
                      <a:r>
                        <a:rPr lang="es-G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Asociación de Bomberos Municipales Departamentales</a:t>
                      </a:r>
                    </a:p>
                  </a:txBody>
                  <a:tcPr marL="76841" marR="76841" marT="38423" marB="38423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Q40</a:t>
                      </a:r>
                      <a:r>
                        <a:rPr lang="es-GT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millones</a:t>
                      </a:r>
                      <a:endParaRPr lang="es-GT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841" marR="76841" marT="38423" marB="38423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Q50 millones</a:t>
                      </a:r>
                    </a:p>
                  </a:txBody>
                  <a:tcPr marL="76841" marR="76841" marT="38423" marB="38423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349">
                <a:tc>
                  <a:txBody>
                    <a:bodyPr/>
                    <a:lstStyle/>
                    <a:p>
                      <a:r>
                        <a:rPr lang="es-G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Comité Pro Mejoramiento del Cuerpo de Bomberos Municipales del Municipio de Guatemala</a:t>
                      </a:r>
                    </a:p>
                  </a:txBody>
                  <a:tcPr marL="76841" marR="76841" marT="38423" marB="38423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Q6 millones</a:t>
                      </a:r>
                      <a:r>
                        <a:rPr lang="es-GT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GT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841" marR="76841" marT="38423" marB="38423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Q8 millones</a:t>
                      </a:r>
                    </a:p>
                  </a:txBody>
                  <a:tcPr marL="76841" marR="76841" marT="38423" marB="38423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802">
                <a:tc>
                  <a:txBody>
                    <a:bodyPr/>
                    <a:lstStyle/>
                    <a:p>
                      <a:r>
                        <a:rPr lang="es-G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CONRED</a:t>
                      </a:r>
                    </a:p>
                  </a:txBody>
                  <a:tcPr marL="76841" marR="76841" marT="38423" marB="38423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Q60</a:t>
                      </a:r>
                      <a:r>
                        <a:rPr lang="es-GT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millones</a:t>
                      </a:r>
                      <a:endParaRPr lang="es-GT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841" marR="76841" marT="38423" marB="38423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Q105 millones</a:t>
                      </a:r>
                    </a:p>
                  </a:txBody>
                  <a:tcPr marL="76841" marR="76841" marT="38423" marB="38423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221">
                <a:tc>
                  <a:txBody>
                    <a:bodyPr/>
                    <a:lstStyle/>
                    <a:p>
                      <a:r>
                        <a:rPr lang="es-G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Fondo Emergencia</a:t>
                      </a:r>
                    </a:p>
                  </a:txBody>
                  <a:tcPr marL="76841" marR="76841" marT="38423" marB="38423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Q192</a:t>
                      </a:r>
                      <a:r>
                        <a:rPr lang="es-GT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millones</a:t>
                      </a:r>
                      <a:endParaRPr lang="es-GT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841" marR="76841" marT="38423" marB="38423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Q230 millones</a:t>
                      </a:r>
                    </a:p>
                  </a:txBody>
                  <a:tcPr marL="76841" marR="76841" marT="38423" marB="38423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Conector recto 139">
            <a:extLst>
              <a:ext uri="{FF2B5EF4-FFF2-40B4-BE49-F238E27FC236}">
                <a16:creationId xmlns:a16="http://schemas.microsoft.com/office/drawing/2014/main" id="{8B4738C9-CF61-457E-94DD-1F04B8BAB747}"/>
              </a:ext>
            </a:extLst>
          </p:cNvPr>
          <p:cNvCxnSpPr>
            <a:cxnSpLocks/>
          </p:cNvCxnSpPr>
          <p:nvPr/>
        </p:nvCxnSpPr>
        <p:spPr>
          <a:xfrm flipV="1">
            <a:off x="7375525" y="2617788"/>
            <a:ext cx="0" cy="211137"/>
          </a:xfrm>
          <a:prstGeom prst="line">
            <a:avLst/>
          </a:prstGeom>
          <a:ln w="25400">
            <a:solidFill>
              <a:schemeClr val="tx2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39" name="1 Título">
            <a:extLst>
              <a:ext uri="{FF2B5EF4-FFF2-40B4-BE49-F238E27FC236}">
                <a16:creationId xmlns:a16="http://schemas.microsoft.com/office/drawing/2014/main" id="{D41D3B2F-66D4-4B44-AAB5-79A5A8468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1963" y="196850"/>
            <a:ext cx="8229600" cy="711200"/>
          </a:xfrm>
        </p:spPr>
        <p:txBody>
          <a:bodyPr/>
          <a:lstStyle/>
          <a:p>
            <a:pPr eaLnBrk="1" hangingPunct="1"/>
            <a:r>
              <a:rPr lang="es-GT" altLang="es-GT" sz="3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por tipo de gasto</a:t>
            </a:r>
          </a:p>
        </p:txBody>
      </p:sp>
      <p:pic>
        <p:nvPicPr>
          <p:cNvPr id="65540" name="1 Gráfico">
            <a:extLst>
              <a:ext uri="{FF2B5EF4-FFF2-40B4-BE49-F238E27FC236}">
                <a16:creationId xmlns:a16="http://schemas.microsoft.com/office/drawing/2014/main" id="{FCED7B79-7BE8-4FE5-890B-DB775E9B58A7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2603500"/>
            <a:ext cx="7366000" cy="4064000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7F6B69C-D293-4FF2-AA74-7AF677C73D0A}"/>
              </a:ext>
            </a:extLst>
          </p:cNvPr>
          <p:cNvSpPr txBox="1"/>
          <p:nvPr/>
        </p:nvSpPr>
        <p:spPr>
          <a:xfrm>
            <a:off x="2118793" y="1672522"/>
            <a:ext cx="122413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721F3A4B-0793-6646-B60F-EFB93A3ACB03}" type="VALUE"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</a:t>
            </a:fld>
            <a:endParaRPr lang="es-G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BCC4AC5-D9A5-41DE-9828-D1FAA1FA9B35}"/>
              </a:ext>
            </a:extLst>
          </p:cNvPr>
          <p:cNvSpPr txBox="1"/>
          <p:nvPr/>
        </p:nvSpPr>
        <p:spPr>
          <a:xfrm>
            <a:off x="5890356" y="1673112"/>
            <a:ext cx="123910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E434B364-49D4-FB41-8459-BD8E3766CB41}" type="VALUE"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</a:t>
            </a:fld>
            <a:endParaRPr lang="es-G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B654DE71-F707-4D44-9602-CF492EC52C60}"/>
              </a:ext>
            </a:extLst>
          </p:cNvPr>
          <p:cNvSpPr/>
          <p:nvPr/>
        </p:nvSpPr>
        <p:spPr>
          <a:xfrm>
            <a:off x="263525" y="3038475"/>
            <a:ext cx="1211263" cy="649288"/>
          </a:xfrm>
          <a:prstGeom prst="round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  <p:grpSp>
        <p:nvGrpSpPr>
          <p:cNvPr id="65544" name="Grupo 17">
            <a:extLst>
              <a:ext uri="{FF2B5EF4-FFF2-40B4-BE49-F238E27FC236}">
                <a16:creationId xmlns:a16="http://schemas.microsoft.com/office/drawing/2014/main" id="{84740324-9E36-4BB4-86BA-0FE4C5DDB60D}"/>
              </a:ext>
            </a:extLst>
          </p:cNvPr>
          <p:cNvGrpSpPr>
            <a:grpSpLocks/>
          </p:cNvGrpSpPr>
          <p:nvPr/>
        </p:nvGrpSpPr>
        <p:grpSpPr bwMode="auto">
          <a:xfrm>
            <a:off x="1035050" y="3359150"/>
            <a:ext cx="819150" cy="1058863"/>
            <a:chOff x="2932799" y="1890726"/>
            <a:chExt cx="819785" cy="1059239"/>
          </a:xfrm>
        </p:grpSpPr>
        <p:sp>
          <p:nvSpPr>
            <p:cNvPr id="19" name="Arco 18">
              <a:extLst>
                <a:ext uri="{FF2B5EF4-FFF2-40B4-BE49-F238E27FC236}">
                  <a16:creationId xmlns:a16="http://schemas.microsoft.com/office/drawing/2014/main" id="{EDC9B560-0616-4E73-9753-79186AFD7C5E}"/>
                </a:ext>
              </a:extLst>
            </p:cNvPr>
            <p:cNvSpPr/>
            <p:nvPr/>
          </p:nvSpPr>
          <p:spPr>
            <a:xfrm>
              <a:off x="2932799" y="1890726"/>
              <a:ext cx="819785" cy="819441"/>
            </a:xfrm>
            <a:prstGeom prst="arc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GT" dirty="0"/>
            </a:p>
          </p:txBody>
        </p: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6E683544-11AF-4338-9FE0-01C8230B10F2}"/>
                </a:ext>
              </a:extLst>
            </p:cNvPr>
            <p:cNvCxnSpPr/>
            <p:nvPr/>
          </p:nvCxnSpPr>
          <p:spPr>
            <a:xfrm>
              <a:off x="3752584" y="2300446"/>
              <a:ext cx="0" cy="649519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Arco 21">
            <a:extLst>
              <a:ext uri="{FF2B5EF4-FFF2-40B4-BE49-F238E27FC236}">
                <a16:creationId xmlns:a16="http://schemas.microsoft.com/office/drawing/2014/main" id="{3A952EDE-604F-4CC3-8DA1-C3A5EBA7AFCE}"/>
              </a:ext>
            </a:extLst>
          </p:cNvPr>
          <p:cNvSpPr/>
          <p:nvPr/>
        </p:nvSpPr>
        <p:spPr bwMode="auto">
          <a:xfrm flipH="1">
            <a:off x="4662488" y="2324100"/>
            <a:ext cx="846137" cy="820738"/>
          </a:xfrm>
          <a:prstGeom prst="arc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GT" dirty="0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18815AB9-530E-412C-9C6F-1440A3E76954}"/>
              </a:ext>
            </a:extLst>
          </p:cNvPr>
          <p:cNvCxnSpPr>
            <a:cxnSpLocks/>
          </p:cNvCxnSpPr>
          <p:nvPr/>
        </p:nvCxnSpPr>
        <p:spPr bwMode="auto">
          <a:xfrm>
            <a:off x="4662488" y="2733675"/>
            <a:ext cx="0" cy="140335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recto 138">
            <a:extLst>
              <a:ext uri="{FF2B5EF4-FFF2-40B4-BE49-F238E27FC236}">
                <a16:creationId xmlns:a16="http://schemas.microsoft.com/office/drawing/2014/main" id="{7ECA4F80-694D-4E56-BAC0-D569FAB7B3EC}"/>
              </a:ext>
            </a:extLst>
          </p:cNvPr>
          <p:cNvCxnSpPr>
            <a:cxnSpLocks/>
          </p:cNvCxnSpPr>
          <p:nvPr/>
        </p:nvCxnSpPr>
        <p:spPr bwMode="auto">
          <a:xfrm flipH="1">
            <a:off x="5084763" y="2324100"/>
            <a:ext cx="165576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548" name="Grupo 15">
            <a:extLst>
              <a:ext uri="{FF2B5EF4-FFF2-40B4-BE49-F238E27FC236}">
                <a16:creationId xmlns:a16="http://schemas.microsoft.com/office/drawing/2014/main" id="{D5EB2AB9-B4E5-446A-9BC4-5DB9C19E5D4B}"/>
              </a:ext>
            </a:extLst>
          </p:cNvPr>
          <p:cNvGrpSpPr>
            <a:grpSpLocks/>
          </p:cNvGrpSpPr>
          <p:nvPr/>
        </p:nvGrpSpPr>
        <p:grpSpPr bwMode="auto">
          <a:xfrm>
            <a:off x="2212975" y="2324100"/>
            <a:ext cx="820738" cy="1250950"/>
            <a:chOff x="2932799" y="1890726"/>
            <a:chExt cx="819785" cy="1250242"/>
          </a:xfrm>
        </p:grpSpPr>
        <p:sp>
          <p:nvSpPr>
            <p:cNvPr id="11" name="Arco 10">
              <a:extLst>
                <a:ext uri="{FF2B5EF4-FFF2-40B4-BE49-F238E27FC236}">
                  <a16:creationId xmlns:a16="http://schemas.microsoft.com/office/drawing/2014/main" id="{E6EB2093-770F-4C98-8669-4A4E8FA8A3A2}"/>
                </a:ext>
              </a:extLst>
            </p:cNvPr>
            <p:cNvSpPr/>
            <p:nvPr/>
          </p:nvSpPr>
          <p:spPr>
            <a:xfrm>
              <a:off x="2932799" y="1890726"/>
              <a:ext cx="819785" cy="820273"/>
            </a:xfrm>
            <a:prstGeom prst="arc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GT" dirty="0"/>
            </a:p>
          </p:txBody>
        </p: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28B9AEAE-1EE6-4B8E-80AD-D5B81FA15CE2}"/>
                </a:ext>
              </a:extLst>
            </p:cNvPr>
            <p:cNvCxnSpPr>
              <a:cxnSpLocks/>
            </p:cNvCxnSpPr>
            <p:nvPr/>
          </p:nvCxnSpPr>
          <p:spPr>
            <a:xfrm>
              <a:off x="3752584" y="2300069"/>
              <a:ext cx="0" cy="840899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549" name="CuadroTexto 5">
            <a:extLst>
              <a:ext uri="{FF2B5EF4-FFF2-40B4-BE49-F238E27FC236}">
                <a16:creationId xmlns:a16="http://schemas.microsoft.com/office/drawing/2014/main" id="{E6C4F5FE-A0EE-4245-AA85-04F383E65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833438"/>
            <a:ext cx="477043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El 64.8% del Presupuesto se divide en distintas finalidades</a:t>
            </a:r>
          </a:p>
          <a:p>
            <a:pPr algn="ctr"/>
            <a:endParaRPr lang="es-GT" altLang="en-US"/>
          </a:p>
        </p:txBody>
      </p:sp>
      <p:sp>
        <p:nvSpPr>
          <p:cNvPr id="65550" name="CuadroTexto 6">
            <a:extLst>
              <a:ext uri="{FF2B5EF4-FFF2-40B4-BE49-F238E27FC236}">
                <a16:creationId xmlns:a16="http://schemas.microsoft.com/office/drawing/2014/main" id="{A0F5F86F-D586-4D01-A44C-43B510B8F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975" y="2043113"/>
            <a:ext cx="1249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n-US" sz="2800">
                <a:latin typeface="Arial" panose="020B0604020202020204" pitchFamily="34" charset="0"/>
                <a:cs typeface="Arial" panose="020B0604020202020204" pitchFamily="34" charset="0"/>
              </a:rPr>
              <a:t>15.4%</a:t>
            </a:r>
          </a:p>
        </p:txBody>
      </p:sp>
      <p:sp>
        <p:nvSpPr>
          <p:cNvPr id="65551" name="CuadroTexto 20">
            <a:extLst>
              <a:ext uri="{FF2B5EF4-FFF2-40B4-BE49-F238E27FC236}">
                <a16:creationId xmlns:a16="http://schemas.microsoft.com/office/drawing/2014/main" id="{95479383-1CCE-4CF3-B877-2944516F2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3" y="3108325"/>
            <a:ext cx="1249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n-US" sz="2800">
                <a:latin typeface="Arial" panose="020B0604020202020204" pitchFamily="34" charset="0"/>
                <a:cs typeface="Arial" panose="020B0604020202020204" pitchFamily="34" charset="0"/>
              </a:rPr>
              <a:t>19.8%</a:t>
            </a:r>
          </a:p>
        </p:txBody>
      </p:sp>
      <p:grpSp>
        <p:nvGrpSpPr>
          <p:cNvPr id="65552" name="Group 4">
            <a:extLst>
              <a:ext uri="{FF2B5EF4-FFF2-40B4-BE49-F238E27FC236}">
                <a16:creationId xmlns:a16="http://schemas.microsoft.com/office/drawing/2014/main" id="{7A06C010-0F15-4326-BA22-0FFB4C91AE5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73763" y="2862263"/>
            <a:ext cx="2844800" cy="2654300"/>
            <a:chOff x="4124" y="1525"/>
            <a:chExt cx="1595" cy="1488"/>
          </a:xfrm>
        </p:grpSpPr>
        <p:sp>
          <p:nvSpPr>
            <p:cNvPr id="65556" name="AutoShape 3">
              <a:extLst>
                <a:ext uri="{FF2B5EF4-FFF2-40B4-BE49-F238E27FC236}">
                  <a16:creationId xmlns:a16="http://schemas.microsoft.com/office/drawing/2014/main" id="{667D5AA0-67BA-4FE8-9305-8F96E0E260B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24" y="1525"/>
              <a:ext cx="1566" cy="1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7" name="Rectangle 5">
              <a:extLst>
                <a:ext uri="{FF2B5EF4-FFF2-40B4-BE49-F238E27FC236}">
                  <a16:creationId xmlns:a16="http://schemas.microsoft.com/office/drawing/2014/main" id="{27F819E0-B837-46B0-9D6D-14B7A6619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1525"/>
              <a:ext cx="1566" cy="135"/>
            </a:xfrm>
            <a:prstGeom prst="rect">
              <a:avLst/>
            </a:prstGeom>
            <a:solidFill>
              <a:srgbClr val="DCE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58" name="Rectangle 6">
              <a:extLst>
                <a:ext uri="{FF2B5EF4-FFF2-40B4-BE49-F238E27FC236}">
                  <a16:creationId xmlns:a16="http://schemas.microsoft.com/office/drawing/2014/main" id="{A2E3DE39-C8C3-4DB7-8FA1-8C6652382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1654"/>
              <a:ext cx="1566" cy="2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59" name="Rectangle 7">
              <a:extLst>
                <a:ext uri="{FF2B5EF4-FFF2-40B4-BE49-F238E27FC236}">
                  <a16:creationId xmlns:a16="http://schemas.microsoft.com/office/drawing/2014/main" id="{869A96EC-30D2-4C10-98A4-C7F351CCB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1900"/>
              <a:ext cx="1566" cy="252"/>
            </a:xfrm>
            <a:prstGeom prst="rect">
              <a:avLst/>
            </a:prstGeom>
            <a:solidFill>
              <a:srgbClr val="DCE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60" name="Rectangle 8">
              <a:extLst>
                <a:ext uri="{FF2B5EF4-FFF2-40B4-BE49-F238E27FC236}">
                  <a16:creationId xmlns:a16="http://schemas.microsoft.com/office/drawing/2014/main" id="{60362FC7-4D44-4E9B-A4B9-5A250A21C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2146"/>
              <a:ext cx="1566" cy="1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61" name="Rectangle 9">
              <a:extLst>
                <a:ext uri="{FF2B5EF4-FFF2-40B4-BE49-F238E27FC236}">
                  <a16:creationId xmlns:a16="http://schemas.microsoft.com/office/drawing/2014/main" id="{2C034972-4F93-472D-9C76-F0457C1C4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2275"/>
              <a:ext cx="1566" cy="135"/>
            </a:xfrm>
            <a:prstGeom prst="rect">
              <a:avLst/>
            </a:prstGeom>
            <a:solidFill>
              <a:srgbClr val="DCE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62" name="Rectangle 10">
              <a:extLst>
                <a:ext uri="{FF2B5EF4-FFF2-40B4-BE49-F238E27FC236}">
                  <a16:creationId xmlns:a16="http://schemas.microsoft.com/office/drawing/2014/main" id="{5169A0E9-574F-49E7-B225-C99CCE92A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2404"/>
              <a:ext cx="1566" cy="1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63" name="Rectangle 11">
              <a:extLst>
                <a:ext uri="{FF2B5EF4-FFF2-40B4-BE49-F238E27FC236}">
                  <a16:creationId xmlns:a16="http://schemas.microsoft.com/office/drawing/2014/main" id="{A19B0AE3-5CF8-42FF-A496-7614C4ACC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2533"/>
              <a:ext cx="1566" cy="246"/>
            </a:xfrm>
            <a:prstGeom prst="rect">
              <a:avLst/>
            </a:prstGeom>
            <a:solidFill>
              <a:srgbClr val="DCE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64" name="Rectangle 12">
              <a:extLst>
                <a:ext uri="{FF2B5EF4-FFF2-40B4-BE49-F238E27FC236}">
                  <a16:creationId xmlns:a16="http://schemas.microsoft.com/office/drawing/2014/main" id="{CEA765D3-F9F1-4C31-85BF-10043BE41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2773"/>
              <a:ext cx="1566" cy="1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65" name="Rectangle 13">
              <a:extLst>
                <a:ext uri="{FF2B5EF4-FFF2-40B4-BE49-F238E27FC236}">
                  <a16:creationId xmlns:a16="http://schemas.microsoft.com/office/drawing/2014/main" id="{5B152A98-996D-4C2E-8338-85BABF0CF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3" y="1543"/>
              <a:ext cx="477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Educación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66" name="Rectangle 14">
              <a:extLst>
                <a:ext uri="{FF2B5EF4-FFF2-40B4-BE49-F238E27FC236}">
                  <a16:creationId xmlns:a16="http://schemas.microsoft.com/office/drawing/2014/main" id="{A4B70B85-62E0-410D-8CB5-B0F4BB6C5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" y="1537"/>
              <a:ext cx="53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   20,363 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67" name="Rectangle 15">
              <a:extLst>
                <a:ext uri="{FF2B5EF4-FFF2-40B4-BE49-F238E27FC236}">
                  <a16:creationId xmlns:a16="http://schemas.microsoft.com/office/drawing/2014/main" id="{CFA53494-460E-4FE1-98D8-5D83AC04A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1672"/>
              <a:ext cx="1042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Seguridad Ciudadana y 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68" name="Rectangle 16">
              <a:extLst>
                <a:ext uri="{FF2B5EF4-FFF2-40B4-BE49-F238E27FC236}">
                  <a16:creationId xmlns:a16="http://schemas.microsoft.com/office/drawing/2014/main" id="{CFDD6AF0-9B79-4D59-8893-97CA0EF37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3" y="1789"/>
              <a:ext cx="39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Defensa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69" name="Rectangle 17">
              <a:extLst>
                <a:ext uri="{FF2B5EF4-FFF2-40B4-BE49-F238E27FC236}">
                  <a16:creationId xmlns:a16="http://schemas.microsoft.com/office/drawing/2014/main" id="{D6862DCB-3EB8-490F-BB70-B0D9AF66D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" y="1783"/>
              <a:ext cx="53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   12,628 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70" name="Rectangle 18">
              <a:extLst>
                <a:ext uri="{FF2B5EF4-FFF2-40B4-BE49-F238E27FC236}">
                  <a16:creationId xmlns:a16="http://schemas.microsoft.com/office/drawing/2014/main" id="{D9577CC9-1540-4D1E-B18C-21EE0B649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8" y="1918"/>
              <a:ext cx="100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Urbanización/servicios 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71" name="Rectangle 19">
              <a:extLst>
                <a:ext uri="{FF2B5EF4-FFF2-40B4-BE49-F238E27FC236}">
                  <a16:creationId xmlns:a16="http://schemas.microsoft.com/office/drawing/2014/main" id="{BFEC2FB3-2C3C-4D2A-90B6-7010BE628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6" y="2035"/>
              <a:ext cx="57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comunitarios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72" name="Rectangle 20">
              <a:extLst>
                <a:ext uri="{FF2B5EF4-FFF2-40B4-BE49-F238E27FC236}">
                  <a16:creationId xmlns:a16="http://schemas.microsoft.com/office/drawing/2014/main" id="{D0258C88-A13F-4E35-BA19-0434F600F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" y="1976"/>
              <a:ext cx="483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9177.9207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73" name="Rectangle 21">
              <a:extLst>
                <a:ext uri="{FF2B5EF4-FFF2-40B4-BE49-F238E27FC236}">
                  <a16:creationId xmlns:a16="http://schemas.microsoft.com/office/drawing/2014/main" id="{978D1BEA-4D27-42A7-9714-B48D9EEB3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7" y="2164"/>
              <a:ext cx="768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Protección Social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74" name="Rectangle 22">
              <a:extLst>
                <a:ext uri="{FF2B5EF4-FFF2-40B4-BE49-F238E27FC236}">
                  <a16:creationId xmlns:a16="http://schemas.microsoft.com/office/drawing/2014/main" id="{568B8AB5-7693-4531-982A-E0909E489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" y="2158"/>
              <a:ext cx="53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     8,641 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75" name="Rectangle 23">
              <a:extLst>
                <a:ext uri="{FF2B5EF4-FFF2-40B4-BE49-F238E27FC236}">
                  <a16:creationId xmlns:a16="http://schemas.microsoft.com/office/drawing/2014/main" id="{64CCB89E-6228-4D2F-B5CF-5D8422960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2" y="2293"/>
              <a:ext cx="27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Salud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76" name="Rectangle 24">
              <a:extLst>
                <a:ext uri="{FF2B5EF4-FFF2-40B4-BE49-F238E27FC236}">
                  <a16:creationId xmlns:a16="http://schemas.microsoft.com/office/drawing/2014/main" id="{A7A517D2-4CC0-4C43-9F02-DA48E3786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" y="2287"/>
              <a:ext cx="53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     8,028 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77" name="Rectangle 25">
              <a:extLst>
                <a:ext uri="{FF2B5EF4-FFF2-40B4-BE49-F238E27FC236}">
                  <a16:creationId xmlns:a16="http://schemas.microsoft.com/office/drawing/2014/main" id="{8DDF8BE3-A478-4A13-B914-BEC1D2722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7" y="2422"/>
              <a:ext cx="92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Asuntos Económicos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78" name="Rectangle 26">
              <a:extLst>
                <a:ext uri="{FF2B5EF4-FFF2-40B4-BE49-F238E27FC236}">
                  <a16:creationId xmlns:a16="http://schemas.microsoft.com/office/drawing/2014/main" id="{6880B574-0833-4995-BDEB-A01B02215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" y="2422"/>
              <a:ext cx="483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7746.1864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79" name="Rectangle 27">
              <a:extLst>
                <a:ext uri="{FF2B5EF4-FFF2-40B4-BE49-F238E27FC236}">
                  <a16:creationId xmlns:a16="http://schemas.microsoft.com/office/drawing/2014/main" id="{16153DD7-77C7-46E2-B7FE-1E825DCE7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" y="2545"/>
              <a:ext cx="827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Servicios Públicos 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80" name="Rectangle 28">
              <a:extLst>
                <a:ext uri="{FF2B5EF4-FFF2-40B4-BE49-F238E27FC236}">
                  <a16:creationId xmlns:a16="http://schemas.microsoft.com/office/drawing/2014/main" id="{9F06E4B3-B955-4680-BACA-5ED959BAC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8" y="2662"/>
              <a:ext cx="472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Generales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81" name="Rectangle 29">
              <a:extLst>
                <a:ext uri="{FF2B5EF4-FFF2-40B4-BE49-F238E27FC236}">
                  <a16:creationId xmlns:a16="http://schemas.microsoft.com/office/drawing/2014/main" id="{ABAEA67D-E284-44FA-913F-9D655E3BF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" y="2603"/>
              <a:ext cx="483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5958.1204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82" name="Rectangle 30">
              <a:extLst>
                <a:ext uri="{FF2B5EF4-FFF2-40B4-BE49-F238E27FC236}">
                  <a16:creationId xmlns:a16="http://schemas.microsoft.com/office/drawing/2014/main" id="{E60E9470-B5A9-47F2-826D-619758506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7" y="2785"/>
              <a:ext cx="297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Otros 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83" name="Rectangle 31">
              <a:extLst>
                <a:ext uri="{FF2B5EF4-FFF2-40B4-BE49-F238E27FC236}">
                  <a16:creationId xmlns:a16="http://schemas.microsoft.com/office/drawing/2014/main" id="{8829BCD4-F4FB-482D-B493-AD1ECA801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" y="2785"/>
              <a:ext cx="483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3392.7573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84" name="Rectangle 32">
              <a:extLst>
                <a:ext uri="{FF2B5EF4-FFF2-40B4-BE49-F238E27FC236}">
                  <a16:creationId xmlns:a16="http://schemas.microsoft.com/office/drawing/2014/main" id="{9751D4FB-C24E-4D22-98C9-04951F0A2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6" y="2896"/>
              <a:ext cx="722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GT" altLang="en-US"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*Cifras en millones</a:t>
              </a:r>
              <a:endParaRPr lang="es-GT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85" name="Line 33">
              <a:extLst>
                <a:ext uri="{FF2B5EF4-FFF2-40B4-BE49-F238E27FC236}">
                  <a16:creationId xmlns:a16="http://schemas.microsoft.com/office/drawing/2014/main" id="{A9963C2C-A45C-4E45-B223-B9B17F9214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525"/>
              <a:ext cx="0" cy="147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6" name="Rectangle 34">
              <a:extLst>
                <a:ext uri="{FF2B5EF4-FFF2-40B4-BE49-F238E27FC236}">
                  <a16:creationId xmlns:a16="http://schemas.microsoft.com/office/drawing/2014/main" id="{66B2AB99-6C47-4735-B2F4-60BD399C8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1525"/>
              <a:ext cx="6" cy="147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87" name="Line 35">
              <a:extLst>
                <a:ext uri="{FF2B5EF4-FFF2-40B4-BE49-F238E27FC236}">
                  <a16:creationId xmlns:a16="http://schemas.microsoft.com/office/drawing/2014/main" id="{7779D270-9985-4458-A5F4-782BD185DA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6" y="1531"/>
              <a:ext cx="0" cy="13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8" name="Rectangle 36">
              <a:extLst>
                <a:ext uri="{FF2B5EF4-FFF2-40B4-BE49-F238E27FC236}">
                  <a16:creationId xmlns:a16="http://schemas.microsoft.com/office/drawing/2014/main" id="{979D488E-40AF-4ED9-9FAE-00B08329A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6" y="1531"/>
              <a:ext cx="6" cy="13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89" name="Line 37">
              <a:extLst>
                <a:ext uri="{FF2B5EF4-FFF2-40B4-BE49-F238E27FC236}">
                  <a16:creationId xmlns:a16="http://schemas.microsoft.com/office/drawing/2014/main" id="{EFCD01CF-3585-4567-8DD5-A2C9FC6827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4" y="1531"/>
              <a:ext cx="0" cy="14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0" name="Rectangle 38">
              <a:extLst>
                <a:ext uri="{FF2B5EF4-FFF2-40B4-BE49-F238E27FC236}">
                  <a16:creationId xmlns:a16="http://schemas.microsoft.com/office/drawing/2014/main" id="{1BBD6D9D-F8AF-445D-82DD-C684058C4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" y="1531"/>
              <a:ext cx="6" cy="14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91" name="Line 39">
              <a:extLst>
                <a:ext uri="{FF2B5EF4-FFF2-40B4-BE49-F238E27FC236}">
                  <a16:creationId xmlns:a16="http://schemas.microsoft.com/office/drawing/2014/main" id="{5BC04D25-5614-4DAC-AF25-111C973DDB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0" y="1525"/>
              <a:ext cx="15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2" name="Rectangle 40">
              <a:extLst>
                <a:ext uri="{FF2B5EF4-FFF2-40B4-BE49-F238E27FC236}">
                  <a16:creationId xmlns:a16="http://schemas.microsoft.com/office/drawing/2014/main" id="{2446E871-BE98-4FEF-91ED-228FB8A51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1525"/>
              <a:ext cx="15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93" name="Line 41">
              <a:extLst>
                <a:ext uri="{FF2B5EF4-FFF2-40B4-BE49-F238E27FC236}">
                  <a16:creationId xmlns:a16="http://schemas.microsoft.com/office/drawing/2014/main" id="{AD0DC0E8-0B62-474F-9301-03A5A9A08A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0" y="1654"/>
              <a:ext cx="15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4" name="Rectangle 42">
              <a:extLst>
                <a:ext uri="{FF2B5EF4-FFF2-40B4-BE49-F238E27FC236}">
                  <a16:creationId xmlns:a16="http://schemas.microsoft.com/office/drawing/2014/main" id="{0964F94A-CD82-4ACC-8287-E87079CB1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1654"/>
              <a:ext cx="15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95" name="Line 43">
              <a:extLst>
                <a:ext uri="{FF2B5EF4-FFF2-40B4-BE49-F238E27FC236}">
                  <a16:creationId xmlns:a16="http://schemas.microsoft.com/office/drawing/2014/main" id="{7D41B2BA-9BB9-4511-852A-DAE8D59B64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0" y="1900"/>
              <a:ext cx="15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6" name="Rectangle 44">
              <a:extLst>
                <a:ext uri="{FF2B5EF4-FFF2-40B4-BE49-F238E27FC236}">
                  <a16:creationId xmlns:a16="http://schemas.microsoft.com/office/drawing/2014/main" id="{26EE00EA-76FB-476B-B64F-BF61F9EB7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1900"/>
              <a:ext cx="15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97" name="Line 45">
              <a:extLst>
                <a:ext uri="{FF2B5EF4-FFF2-40B4-BE49-F238E27FC236}">
                  <a16:creationId xmlns:a16="http://schemas.microsoft.com/office/drawing/2014/main" id="{58B2F455-D481-4704-A72F-0F72321A92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0" y="2146"/>
              <a:ext cx="15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8" name="Rectangle 46">
              <a:extLst>
                <a:ext uri="{FF2B5EF4-FFF2-40B4-BE49-F238E27FC236}">
                  <a16:creationId xmlns:a16="http://schemas.microsoft.com/office/drawing/2014/main" id="{E9156F38-3812-4E72-931B-4963C2A82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2146"/>
              <a:ext cx="15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99" name="Line 47">
              <a:extLst>
                <a:ext uri="{FF2B5EF4-FFF2-40B4-BE49-F238E27FC236}">
                  <a16:creationId xmlns:a16="http://schemas.microsoft.com/office/drawing/2014/main" id="{60F64C58-F630-4A53-B5DF-B5942E1BA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0" y="2275"/>
              <a:ext cx="15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0" name="Rectangle 48">
              <a:extLst>
                <a:ext uri="{FF2B5EF4-FFF2-40B4-BE49-F238E27FC236}">
                  <a16:creationId xmlns:a16="http://schemas.microsoft.com/office/drawing/2014/main" id="{65C05B2C-18EA-47AD-913A-E94D15E55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2275"/>
              <a:ext cx="15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601" name="Line 49">
              <a:extLst>
                <a:ext uri="{FF2B5EF4-FFF2-40B4-BE49-F238E27FC236}">
                  <a16:creationId xmlns:a16="http://schemas.microsoft.com/office/drawing/2014/main" id="{15A02EF3-C93B-4F19-A9A2-49106E240E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0" y="2404"/>
              <a:ext cx="15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2" name="Rectangle 50">
              <a:extLst>
                <a:ext uri="{FF2B5EF4-FFF2-40B4-BE49-F238E27FC236}">
                  <a16:creationId xmlns:a16="http://schemas.microsoft.com/office/drawing/2014/main" id="{1F16FC8E-1835-4151-9E43-5B8C47C5E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2404"/>
              <a:ext cx="15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603" name="Line 51">
              <a:extLst>
                <a:ext uri="{FF2B5EF4-FFF2-40B4-BE49-F238E27FC236}">
                  <a16:creationId xmlns:a16="http://schemas.microsoft.com/office/drawing/2014/main" id="{BC92F93A-C9E9-458C-83B5-07F93FA3E7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0" y="2533"/>
              <a:ext cx="15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4" name="Rectangle 52">
              <a:extLst>
                <a:ext uri="{FF2B5EF4-FFF2-40B4-BE49-F238E27FC236}">
                  <a16:creationId xmlns:a16="http://schemas.microsoft.com/office/drawing/2014/main" id="{ED971181-C52C-457A-B813-B66E41647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2533"/>
              <a:ext cx="15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605" name="Line 53">
              <a:extLst>
                <a:ext uri="{FF2B5EF4-FFF2-40B4-BE49-F238E27FC236}">
                  <a16:creationId xmlns:a16="http://schemas.microsoft.com/office/drawing/2014/main" id="{6CD237CC-058F-443F-9519-CC6DC1A98C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0" y="2773"/>
              <a:ext cx="15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6" name="Rectangle 54">
              <a:extLst>
                <a:ext uri="{FF2B5EF4-FFF2-40B4-BE49-F238E27FC236}">
                  <a16:creationId xmlns:a16="http://schemas.microsoft.com/office/drawing/2014/main" id="{29A84234-1C5E-4097-85C0-D639550DB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2773"/>
              <a:ext cx="15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607" name="Line 55">
              <a:extLst>
                <a:ext uri="{FF2B5EF4-FFF2-40B4-BE49-F238E27FC236}">
                  <a16:creationId xmlns:a16="http://schemas.microsoft.com/office/drawing/2014/main" id="{40978B6F-DFB2-427B-835B-0A5DB93CB9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0" y="2890"/>
              <a:ext cx="15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08" name="Rectangle 56">
              <a:extLst>
                <a:ext uri="{FF2B5EF4-FFF2-40B4-BE49-F238E27FC236}">
                  <a16:creationId xmlns:a16="http://schemas.microsoft.com/office/drawing/2014/main" id="{205BC96F-0BBB-4A8F-8DAD-DB1FCC7B0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2890"/>
              <a:ext cx="15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609" name="Line 57">
              <a:extLst>
                <a:ext uri="{FF2B5EF4-FFF2-40B4-BE49-F238E27FC236}">
                  <a16:creationId xmlns:a16="http://schemas.microsoft.com/office/drawing/2014/main" id="{7FE3BCDC-C35C-41CE-AE87-83C01E4217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0" y="2990"/>
              <a:ext cx="15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0" name="Rectangle 58">
              <a:extLst>
                <a:ext uri="{FF2B5EF4-FFF2-40B4-BE49-F238E27FC236}">
                  <a16:creationId xmlns:a16="http://schemas.microsoft.com/office/drawing/2014/main" id="{214B6004-F387-46C5-AEB8-2E493BB88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2990"/>
              <a:ext cx="15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37" name="Rectángulo redondeado 136">
            <a:extLst>
              <a:ext uri="{FF2B5EF4-FFF2-40B4-BE49-F238E27FC236}">
                <a16:creationId xmlns:a16="http://schemas.microsoft.com/office/drawing/2014/main" id="{1FE77112-86F0-44B3-8174-DA087B878273}"/>
              </a:ext>
            </a:extLst>
          </p:cNvPr>
          <p:cNvSpPr/>
          <p:nvPr/>
        </p:nvSpPr>
        <p:spPr>
          <a:xfrm>
            <a:off x="1403350" y="1989138"/>
            <a:ext cx="1211263" cy="649287"/>
          </a:xfrm>
          <a:prstGeom prst="round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  <p:sp>
        <p:nvSpPr>
          <p:cNvPr id="138" name="Rectángulo redondeado 137">
            <a:extLst>
              <a:ext uri="{FF2B5EF4-FFF2-40B4-BE49-F238E27FC236}">
                <a16:creationId xmlns:a16="http://schemas.microsoft.com/office/drawing/2014/main" id="{D1500E07-7B7B-422D-B565-088DDB8C2FD3}"/>
              </a:ext>
            </a:extLst>
          </p:cNvPr>
          <p:cNvSpPr/>
          <p:nvPr/>
        </p:nvSpPr>
        <p:spPr>
          <a:xfrm>
            <a:off x="6737350" y="1974850"/>
            <a:ext cx="1211263" cy="650875"/>
          </a:xfrm>
          <a:prstGeom prst="round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  <p:sp>
        <p:nvSpPr>
          <p:cNvPr id="65555" name="CuadroTexto 23">
            <a:extLst>
              <a:ext uri="{FF2B5EF4-FFF2-40B4-BE49-F238E27FC236}">
                <a16:creationId xmlns:a16="http://schemas.microsoft.com/office/drawing/2014/main" id="{DEC94575-4366-4335-AFFD-B7618C749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75" y="2063750"/>
            <a:ext cx="1249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n-US" sz="2800">
                <a:latin typeface="Arial" panose="020B0604020202020204" pitchFamily="34" charset="0"/>
                <a:cs typeface="Arial" panose="020B0604020202020204" pitchFamily="34" charset="0"/>
              </a:rPr>
              <a:t>64.8%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Título">
            <a:extLst>
              <a:ext uri="{FF2B5EF4-FFF2-40B4-BE49-F238E27FC236}">
                <a16:creationId xmlns:a16="http://schemas.microsoft.com/office/drawing/2014/main" id="{A8ABCCDF-9AA2-40E9-B42E-5B9D5414A2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GT" altLang="es-GT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Gastos en Inversión</a:t>
            </a:r>
          </a:p>
        </p:txBody>
      </p:sp>
      <p:grpSp>
        <p:nvGrpSpPr>
          <p:cNvPr id="66563" name="Grupo 6">
            <a:extLst>
              <a:ext uri="{FF2B5EF4-FFF2-40B4-BE49-F238E27FC236}">
                <a16:creationId xmlns:a16="http://schemas.microsoft.com/office/drawing/2014/main" id="{51887C6E-520C-4874-9113-BC5EF20D918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337050" y="1538288"/>
            <a:ext cx="757237" cy="5399088"/>
            <a:chOff x="3282562" y="4060115"/>
            <a:chExt cx="796376" cy="5399569"/>
          </a:xfrm>
        </p:grpSpPr>
        <p:sp>
          <p:nvSpPr>
            <p:cNvPr id="8" name="Arco 7">
              <a:extLst>
                <a:ext uri="{FF2B5EF4-FFF2-40B4-BE49-F238E27FC236}">
                  <a16:creationId xmlns:a16="http://schemas.microsoft.com/office/drawing/2014/main" id="{3F96C79D-C7EC-4B50-898A-8DEE550A1CBF}"/>
                </a:ext>
              </a:extLst>
            </p:cNvPr>
            <p:cNvSpPr/>
            <p:nvPr/>
          </p:nvSpPr>
          <p:spPr bwMode="auto">
            <a:xfrm rot="16200000">
              <a:off x="3292694" y="4135961"/>
              <a:ext cx="781120" cy="791368"/>
            </a:xfrm>
            <a:prstGeom prst="arc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GT" dirty="0"/>
            </a:p>
          </p:txBody>
        </p:sp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F5871874-C704-4C97-A4FA-F8DFA1F4FE36}"/>
                </a:ext>
              </a:extLst>
            </p:cNvPr>
            <p:cNvSpPr/>
            <p:nvPr/>
          </p:nvSpPr>
          <p:spPr bwMode="auto">
            <a:xfrm rot="10800000">
              <a:off x="3287570" y="8591244"/>
              <a:ext cx="791368" cy="781120"/>
            </a:xfrm>
            <a:prstGeom prst="arc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GT" dirty="0"/>
            </a:p>
          </p:txBody>
        </p: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56E05590-BA83-41F7-AD7F-ED5FF5DDA31D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478734" y="6489901"/>
              <a:ext cx="0" cy="39234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447D115F-7C62-4C63-A7B0-83273F398E7C}"/>
                </a:ext>
              </a:extLst>
            </p:cNvPr>
            <p:cNvSpPr/>
            <p:nvPr/>
          </p:nvSpPr>
          <p:spPr>
            <a:xfrm>
              <a:off x="3507951" y="6606692"/>
              <a:ext cx="178643" cy="179404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986E9600-6582-4DB5-B625-061452CC9F73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1052170" y="6767044"/>
              <a:ext cx="4470798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9921BAD7-51BD-4392-9F21-A4EC4D34D21F}"/>
                </a:ext>
              </a:extLst>
            </p:cNvPr>
            <p:cNvSpPr/>
            <p:nvPr/>
          </p:nvSpPr>
          <p:spPr>
            <a:xfrm>
              <a:off x="3507951" y="9280280"/>
              <a:ext cx="178643" cy="179404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60946094-2314-4297-ACB4-389E6234960A}"/>
                </a:ext>
              </a:extLst>
            </p:cNvPr>
            <p:cNvSpPr/>
            <p:nvPr/>
          </p:nvSpPr>
          <p:spPr>
            <a:xfrm>
              <a:off x="3507951" y="4060115"/>
              <a:ext cx="178643" cy="179404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</p:grpSp>
      <p:sp>
        <p:nvSpPr>
          <p:cNvPr id="66564" name="CuadroTexto 1">
            <a:extLst>
              <a:ext uri="{FF2B5EF4-FFF2-40B4-BE49-F238E27FC236}">
                <a16:creationId xmlns:a16="http://schemas.microsoft.com/office/drawing/2014/main" id="{87ADAD65-9412-46E3-8C00-E7D7C7CD5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363" y="1309688"/>
            <a:ext cx="58848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2000">
                <a:latin typeface="Arial" panose="020B0604020202020204" pitchFamily="34" charset="0"/>
                <a:cs typeface="Arial" panose="020B0604020202020204" pitchFamily="34" charset="0"/>
              </a:rPr>
              <a:t>Representa el </a:t>
            </a:r>
            <a:r>
              <a:rPr lang="es-GT" altLang="es-GT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19.8% </a:t>
            </a:r>
            <a:r>
              <a:rPr lang="es-GT" altLang="es-GT" sz="2000">
                <a:latin typeface="Arial" panose="020B0604020202020204" pitchFamily="34" charset="0"/>
                <a:cs typeface="Arial" panose="020B0604020202020204" pitchFamily="34" charset="0"/>
              </a:rPr>
              <a:t>del Presupuesto</a:t>
            </a:r>
          </a:p>
          <a:p>
            <a:pPr algn="ctr"/>
            <a:r>
              <a:rPr lang="es-GT" altLang="es-GT" sz="2000">
                <a:latin typeface="Arial" panose="020B0604020202020204" pitchFamily="34" charset="0"/>
                <a:cs typeface="Arial" panose="020B0604020202020204" pitchFamily="34" charset="0"/>
              </a:rPr>
              <a:t>de Egresos 2019, equivalente a:</a:t>
            </a:r>
          </a:p>
        </p:txBody>
      </p:sp>
      <p:sp>
        <p:nvSpPr>
          <p:cNvPr id="66565" name="CuadroTexto 14">
            <a:extLst>
              <a:ext uri="{FF2B5EF4-FFF2-40B4-BE49-F238E27FC236}">
                <a16:creationId xmlns:a16="http://schemas.microsoft.com/office/drawing/2014/main" id="{C4EBD0E2-0D72-4041-A63E-E66A23625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413" y="2278063"/>
            <a:ext cx="4067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3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Q17,775 millones</a:t>
            </a:r>
            <a:endParaRPr lang="es-GT" altLang="es-GT" sz="3600" b="1">
              <a:solidFill>
                <a:schemeClr val="accent1"/>
              </a:solidFill>
            </a:endParaRPr>
          </a:p>
        </p:txBody>
      </p:sp>
      <p:sp>
        <p:nvSpPr>
          <p:cNvPr id="66566" name="CuadroTexto 15">
            <a:extLst>
              <a:ext uri="{FF2B5EF4-FFF2-40B4-BE49-F238E27FC236}">
                <a16:creationId xmlns:a16="http://schemas.microsoft.com/office/drawing/2014/main" id="{69CFEB48-49F4-4F77-911D-683E6BD25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141663"/>
            <a:ext cx="3024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2400" b="1">
                <a:latin typeface="Arial" panose="020B0604020202020204" pitchFamily="34" charset="0"/>
                <a:cs typeface="Arial" panose="020B0604020202020204" pitchFamily="34" charset="0"/>
              </a:rPr>
              <a:t>Están distribuidos:</a:t>
            </a:r>
          </a:p>
        </p:txBody>
      </p:sp>
      <p:sp>
        <p:nvSpPr>
          <p:cNvPr id="66567" name="CuadroTexto 16">
            <a:extLst>
              <a:ext uri="{FF2B5EF4-FFF2-40B4-BE49-F238E27FC236}">
                <a16:creationId xmlns:a16="http://schemas.microsoft.com/office/drawing/2014/main" id="{1CB98E9C-194C-4F51-874F-889026A95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4338638"/>
            <a:ext cx="22955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3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69%</a:t>
            </a:r>
            <a:endParaRPr lang="es-GT" altLang="es-GT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para Transferencias de Capital</a:t>
            </a:r>
          </a:p>
          <a:p>
            <a:pPr algn="ctr"/>
            <a:endParaRPr lang="es-GT" altLang="es-GT"/>
          </a:p>
        </p:txBody>
      </p:sp>
      <p:sp>
        <p:nvSpPr>
          <p:cNvPr id="66568" name="CuadroTexto 17">
            <a:extLst>
              <a:ext uri="{FF2B5EF4-FFF2-40B4-BE49-F238E27FC236}">
                <a16:creationId xmlns:a16="http://schemas.microsoft.com/office/drawing/2014/main" id="{DC79EE8F-D5C5-423F-B2CD-A5E209DEC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600" y="4338638"/>
            <a:ext cx="1800225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3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30.7%</a:t>
            </a:r>
            <a:endParaRPr lang="es-GT" altLang="es-GT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a Inversión Física</a:t>
            </a:r>
          </a:p>
          <a:p>
            <a:endParaRPr lang="es-GT" altLang="es-GT"/>
          </a:p>
        </p:txBody>
      </p:sp>
      <p:sp>
        <p:nvSpPr>
          <p:cNvPr id="66569" name="CuadroTexto 18">
            <a:extLst>
              <a:ext uri="{FF2B5EF4-FFF2-40B4-BE49-F238E27FC236}">
                <a16:creationId xmlns:a16="http://schemas.microsoft.com/office/drawing/2014/main" id="{4FACD2F1-17FA-454D-A4D6-7DB4D2C3C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088" y="4338638"/>
            <a:ext cx="19177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3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0.3%</a:t>
            </a:r>
          </a:p>
          <a:p>
            <a:pPr algn="ctr"/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en Inversión Financiera</a:t>
            </a:r>
          </a:p>
          <a:p>
            <a:endParaRPr lang="es-GT" altLang="es-GT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Título">
            <a:extLst>
              <a:ext uri="{FF2B5EF4-FFF2-40B4-BE49-F238E27FC236}">
                <a16:creationId xmlns:a16="http://schemas.microsoft.com/office/drawing/2014/main" id="{D5BEAA44-EB49-4B46-8BD1-610B0FDB07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038" y="549275"/>
            <a:ext cx="8289925" cy="633413"/>
          </a:xfrm>
        </p:spPr>
        <p:txBody>
          <a:bodyPr/>
          <a:lstStyle/>
          <a:p>
            <a:pPr eaLnBrk="1" hangingPunct="1"/>
            <a:r>
              <a:rPr lang="es-GT" altLang="es-GT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 de gasto especiales</a:t>
            </a:r>
          </a:p>
        </p:txBody>
      </p:sp>
      <p:sp>
        <p:nvSpPr>
          <p:cNvPr id="67587" name="CuadroTexto 1">
            <a:extLst>
              <a:ext uri="{FF2B5EF4-FFF2-40B4-BE49-F238E27FC236}">
                <a16:creationId xmlns:a16="http://schemas.microsoft.com/office/drawing/2014/main" id="{DF1B8BAC-79AD-40D1-9BF2-C2368AD20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557338"/>
            <a:ext cx="6911975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n-US" sz="2200" b="1" i="1">
                <a:solidFill>
                  <a:schemeClr val="tx2"/>
                </a:solidFill>
              </a:rPr>
              <a:t>Artículo 11</a:t>
            </a:r>
            <a:r>
              <a:rPr lang="es-GT" altLang="en-US" sz="2200" b="1">
                <a:solidFill>
                  <a:schemeClr val="tx2"/>
                </a:solidFill>
              </a:rPr>
              <a:t>. Celebración de convenios. </a:t>
            </a:r>
            <a:r>
              <a:rPr lang="es-GT" altLang="en-US" sz="2200"/>
              <a:t>Los convenios con entidades receptoras deben coadyuvar al logro de los objetivos y metas de la institución que otorga el aporte.</a:t>
            </a:r>
          </a:p>
          <a:p>
            <a:endParaRPr lang="es-GT" altLang="en-US" sz="2200"/>
          </a:p>
          <a:p>
            <a:r>
              <a:rPr lang="es-GT" altLang="en-US" sz="2200" b="1" i="1">
                <a:solidFill>
                  <a:schemeClr val="tx2"/>
                </a:solidFill>
              </a:rPr>
              <a:t>Artículo 12. Transferencias de fondos</a:t>
            </a:r>
            <a:r>
              <a:rPr lang="es-GT" altLang="en-US" sz="2200" b="1">
                <a:solidFill>
                  <a:schemeClr val="tx2"/>
                </a:solidFill>
              </a:rPr>
              <a:t>.</a:t>
            </a:r>
            <a:r>
              <a:rPr lang="es-GT" altLang="en-US" sz="2200">
                <a:solidFill>
                  <a:schemeClr val="tx2"/>
                </a:solidFill>
              </a:rPr>
              <a:t>  </a:t>
            </a:r>
            <a:r>
              <a:rPr lang="es-GT" altLang="en-US" sz="2200"/>
              <a:t>Ninguna entidad puede transferir fondos a organizaciones no gubernamentales, fundaciones o asociaciones lucrativas o no lucrativas, nacionales e internacionales que no estén incluidas dentro del Presupuesto.</a:t>
            </a:r>
          </a:p>
          <a:p>
            <a:endParaRPr lang="es-GT" altLang="en-US" sz="2200"/>
          </a:p>
          <a:p>
            <a:r>
              <a:rPr lang="es-GT" altLang="en-US" sz="2200" b="1" i="1">
                <a:solidFill>
                  <a:schemeClr val="tx2"/>
                </a:solidFill>
              </a:rPr>
              <a:t>Artículo 13. Metodología y ejecución</a:t>
            </a:r>
            <a:r>
              <a:rPr lang="es-GT" altLang="en-US" sz="2200">
                <a:solidFill>
                  <a:schemeClr val="tx2"/>
                </a:solidFill>
              </a:rPr>
              <a:t>. </a:t>
            </a:r>
            <a:r>
              <a:rPr lang="es-GT" altLang="en-US" sz="2200"/>
              <a:t>Las entidades ejecutarán el presupuesto conforme la metodología y sistemas del Presupuesto por Resultados (PpR).</a:t>
            </a:r>
          </a:p>
          <a:p>
            <a:endParaRPr lang="es-GT" alt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Título">
            <a:extLst>
              <a:ext uri="{FF2B5EF4-FFF2-40B4-BE49-F238E27FC236}">
                <a16:creationId xmlns:a16="http://schemas.microsoft.com/office/drawing/2014/main" id="{F37D61DE-B081-410D-A6F8-67FF00DD6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038" y="549275"/>
            <a:ext cx="8289925" cy="633413"/>
          </a:xfrm>
        </p:spPr>
        <p:txBody>
          <a:bodyPr/>
          <a:lstStyle/>
          <a:p>
            <a:pPr eaLnBrk="1" hangingPunct="1"/>
            <a:r>
              <a:rPr lang="es-GT" altLang="es-GT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 de gasto especiales</a:t>
            </a:r>
          </a:p>
        </p:txBody>
      </p:sp>
      <p:sp>
        <p:nvSpPr>
          <p:cNvPr id="68611" name="CuadroTexto 4">
            <a:extLst>
              <a:ext uri="{FF2B5EF4-FFF2-40B4-BE49-F238E27FC236}">
                <a16:creationId xmlns:a16="http://schemas.microsoft.com/office/drawing/2014/main" id="{3BC1EDEF-81CE-4AEF-8A95-2D96D2643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541463"/>
            <a:ext cx="691197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n-US" sz="2200" b="1" i="1">
                <a:solidFill>
                  <a:schemeClr val="tx2"/>
                </a:solidFill>
              </a:rPr>
              <a:t>Artículo 21</a:t>
            </a:r>
            <a:r>
              <a:rPr lang="es-GT" altLang="en-US" sz="2200" b="1">
                <a:solidFill>
                  <a:schemeClr val="tx2"/>
                </a:solidFill>
              </a:rPr>
              <a:t>. Transparencia y eficiencia del gasto público. </a:t>
            </a:r>
            <a:r>
              <a:rPr lang="es-GT" altLang="en-US" sz="2200"/>
              <a:t>Las Entidades del Sector Público deben publicar en forma cuatrimestral los avances por resultados, la ejecución presupuestaria, los costos y beneficiarios.</a:t>
            </a:r>
          </a:p>
          <a:p>
            <a:endParaRPr lang="es-GT" altLang="en-US" sz="2200"/>
          </a:p>
          <a:p>
            <a:r>
              <a:rPr lang="es-GT" altLang="en-US" sz="2200" b="1" i="1">
                <a:solidFill>
                  <a:schemeClr val="tx2"/>
                </a:solidFill>
              </a:rPr>
              <a:t>Artículo 22</a:t>
            </a:r>
            <a:r>
              <a:rPr lang="es-GT" altLang="en-US" sz="2200" b="1">
                <a:solidFill>
                  <a:schemeClr val="tx2"/>
                </a:solidFill>
              </a:rPr>
              <a:t>. Seguimiento en la estrategia para la mejora de la ejecución y calidad del gasto público. </a:t>
            </a:r>
            <a:r>
              <a:rPr lang="es-GT" altLang="en-US" sz="2200"/>
              <a:t>Funcionarios, empleados públicos y autoridades deben promover y velar por que las acciones del Estado sean eficaces, eficientes y equitativas.</a:t>
            </a:r>
          </a:p>
          <a:p>
            <a:endParaRPr lang="es-GT" altLang="en-US" sz="2200"/>
          </a:p>
          <a:p>
            <a:r>
              <a:rPr lang="es-GT" altLang="en-US" sz="2200" b="1" i="1">
                <a:solidFill>
                  <a:schemeClr val="tx2"/>
                </a:solidFill>
              </a:rPr>
              <a:t>Artículo 23. Publicación e informes en portales web</a:t>
            </a:r>
            <a:r>
              <a:rPr lang="es-GT" altLang="en-US" sz="2200">
                <a:solidFill>
                  <a:schemeClr val="tx2"/>
                </a:solidFill>
              </a:rPr>
              <a:t>. </a:t>
            </a:r>
            <a:r>
              <a:rPr lang="es-GT" altLang="en-US" sz="2200"/>
              <a:t>Publicación de informes en sus portales web para brindar a la ciudadanía transparencia en la gestión pública. </a:t>
            </a:r>
          </a:p>
          <a:p>
            <a:endParaRPr lang="es-GT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Título">
            <a:extLst>
              <a:ext uri="{FF2B5EF4-FFF2-40B4-BE49-F238E27FC236}">
                <a16:creationId xmlns:a16="http://schemas.microsoft.com/office/drawing/2014/main" id="{4CEF8CDE-A087-4FA5-AB6B-5A3DC93487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038" y="549275"/>
            <a:ext cx="8289925" cy="633413"/>
          </a:xfrm>
        </p:spPr>
        <p:txBody>
          <a:bodyPr/>
          <a:lstStyle/>
          <a:p>
            <a:pPr eaLnBrk="1" hangingPunct="1"/>
            <a:r>
              <a:rPr lang="es-GT" altLang="es-GT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 de gasto especiales</a:t>
            </a:r>
          </a:p>
        </p:txBody>
      </p:sp>
      <p:sp>
        <p:nvSpPr>
          <p:cNvPr id="69635" name="CuadroTexto 4">
            <a:extLst>
              <a:ext uri="{FF2B5EF4-FFF2-40B4-BE49-F238E27FC236}">
                <a16:creationId xmlns:a16="http://schemas.microsoft.com/office/drawing/2014/main" id="{316AED52-1EAB-4AD2-BC07-62D2685DD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371600"/>
            <a:ext cx="69119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n-US" sz="2200" b="1" i="1">
                <a:solidFill>
                  <a:schemeClr val="tx2"/>
                </a:solidFill>
              </a:rPr>
              <a:t>Artículo 24</a:t>
            </a:r>
            <a:r>
              <a:rPr lang="es-GT" altLang="en-US" sz="2200" b="1">
                <a:solidFill>
                  <a:schemeClr val="tx2"/>
                </a:solidFill>
              </a:rPr>
              <a:t>. Trasparencia de los ingresos</a:t>
            </a:r>
            <a:r>
              <a:rPr lang="es-GT" altLang="en-US" sz="2200">
                <a:solidFill>
                  <a:schemeClr val="tx2"/>
                </a:solidFill>
              </a:rPr>
              <a:t>. </a:t>
            </a:r>
            <a:r>
              <a:rPr lang="es-GT" altLang="en-US" sz="2200"/>
              <a:t>Creación de una base de datos de acceso público por la SAT y MINECO para la publicación de los beneficiarios, monots globales por exenciones, exoneraciones y demás tratamientos de diferenciados.</a:t>
            </a:r>
          </a:p>
          <a:p>
            <a:endParaRPr lang="es-GT" altLang="en-US" sz="2200"/>
          </a:p>
          <a:p>
            <a:r>
              <a:rPr lang="es-GT" altLang="en-US" sz="2200" b="1" i="1">
                <a:solidFill>
                  <a:schemeClr val="tx2"/>
                </a:solidFill>
              </a:rPr>
              <a:t>Artículo 27</a:t>
            </a:r>
            <a:r>
              <a:rPr lang="es-GT" altLang="en-US" sz="2200" b="1">
                <a:solidFill>
                  <a:schemeClr val="tx2"/>
                </a:solidFill>
              </a:rPr>
              <a:t>. Prohibición de gastos superfluos</a:t>
            </a:r>
            <a:r>
              <a:rPr lang="es-GT" altLang="en-US" sz="2200">
                <a:solidFill>
                  <a:schemeClr val="tx2"/>
                </a:solidFill>
              </a:rPr>
              <a:t>. </a:t>
            </a:r>
            <a:r>
              <a:rPr lang="es-GT" altLang="en-US" sz="2200"/>
              <a:t>Se prohibe el uso del gasto público para: alimenos, bebidas, combustible y telefonía (mayor a Q600 mensuales) de los despachos de ministros, viceministros, secretarios y subsecretarios del Organismo Ejecutivo.</a:t>
            </a:r>
          </a:p>
          <a:p>
            <a:endParaRPr lang="es-GT" altLang="en-US" sz="2200"/>
          </a:p>
          <a:p>
            <a:r>
              <a:rPr lang="es-GT" altLang="en-US" sz="2200" b="1" i="1">
                <a:solidFill>
                  <a:schemeClr val="tx2"/>
                </a:solidFill>
              </a:rPr>
              <a:t>Artículo 33</a:t>
            </a:r>
            <a:r>
              <a:rPr lang="es-GT" altLang="en-US" sz="2200" b="1">
                <a:solidFill>
                  <a:schemeClr val="tx2"/>
                </a:solidFill>
              </a:rPr>
              <a:t>. Otras remuneraciones de personal temporal. </a:t>
            </a:r>
            <a:r>
              <a:rPr lang="es-GT" altLang="en-US" sz="2200"/>
              <a:t>No podrá pagar honorarios mayores a Q30 mil mensuales para el renglón 029. </a:t>
            </a:r>
          </a:p>
          <a:p>
            <a:endParaRPr lang="es-GT" altLang="en-US" sz="22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Título">
            <a:extLst>
              <a:ext uri="{FF2B5EF4-FFF2-40B4-BE49-F238E27FC236}">
                <a16:creationId xmlns:a16="http://schemas.microsoft.com/office/drawing/2014/main" id="{A872C148-B77A-49DF-AC9D-DB03BE315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7038" y="333375"/>
            <a:ext cx="8289925" cy="633413"/>
          </a:xfrm>
        </p:spPr>
        <p:txBody>
          <a:bodyPr/>
          <a:lstStyle/>
          <a:p>
            <a:pPr eaLnBrk="1" hangingPunct="1"/>
            <a:r>
              <a:rPr lang="es-GT" altLang="es-GT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 de gasto especiales</a:t>
            </a:r>
          </a:p>
        </p:txBody>
      </p:sp>
      <p:sp>
        <p:nvSpPr>
          <p:cNvPr id="70659" name="CuadroTexto 4">
            <a:extLst>
              <a:ext uri="{FF2B5EF4-FFF2-40B4-BE49-F238E27FC236}">
                <a16:creationId xmlns:a16="http://schemas.microsoft.com/office/drawing/2014/main" id="{6EE86E29-1136-4E2D-AF7B-8E9CF8BB2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196975"/>
            <a:ext cx="72739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n-US" sz="2200" b="1" i="1">
                <a:solidFill>
                  <a:schemeClr val="tx2"/>
                </a:solidFill>
              </a:rPr>
              <a:t>Artículo 37.</a:t>
            </a:r>
            <a:r>
              <a:rPr lang="es-GT" altLang="en-US" sz="2200" b="1">
                <a:solidFill>
                  <a:schemeClr val="tx2"/>
                </a:solidFill>
              </a:rPr>
              <a:t> Obligatoriedad de detallar las especificaciones de los gastos a través de Comprobante Único de Registro</a:t>
            </a:r>
            <a:r>
              <a:rPr lang="es-GT" altLang="en-US" sz="2200">
                <a:solidFill>
                  <a:schemeClr val="tx2"/>
                </a:solidFill>
              </a:rPr>
              <a:t>.</a:t>
            </a:r>
          </a:p>
          <a:p>
            <a:r>
              <a:rPr lang="es-GT" altLang="en-US" sz="2200"/>
              <a:t>Es responsabilidad de los autorizadores de egresos y de ejecución presupuestaria especificar el detalle de gasto que se esté ejecutando a través de CUR.</a:t>
            </a:r>
          </a:p>
          <a:p>
            <a:endParaRPr lang="es-GT" altLang="en-US" sz="2200"/>
          </a:p>
          <a:p>
            <a:r>
              <a:rPr lang="es-GT" altLang="en-US" sz="2200" b="1" i="1">
                <a:solidFill>
                  <a:schemeClr val="tx2"/>
                </a:solidFill>
              </a:rPr>
              <a:t>Artículo 59</a:t>
            </a:r>
            <a:r>
              <a:rPr lang="es-GT" altLang="en-US" sz="2200" b="1">
                <a:solidFill>
                  <a:schemeClr val="tx2"/>
                </a:solidFill>
              </a:rPr>
              <a:t>. Gastos no elegibles en préstamos, donaciones y canje de deuda</a:t>
            </a:r>
            <a:r>
              <a:rPr lang="es-GT" altLang="en-US" sz="2200">
                <a:solidFill>
                  <a:schemeClr val="tx2"/>
                </a:solidFill>
              </a:rPr>
              <a:t>. </a:t>
            </a:r>
            <a:r>
              <a:rPr lang="es-GT" altLang="en-US" sz="2200"/>
              <a:t>Las entidades responsables de la ejecución de préstamos, donaciones externas y canje de dueda, deberán velar porque en ningún momento se tengan gastos no elegibles en los financiamientos a su cargo.</a:t>
            </a:r>
          </a:p>
          <a:p>
            <a:endParaRPr lang="es-GT" altLang="en-US" sz="2200"/>
          </a:p>
          <a:p>
            <a:r>
              <a:rPr lang="es-GT" altLang="en-US" sz="2200" b="1" i="1">
                <a:solidFill>
                  <a:schemeClr val="tx2"/>
                </a:solidFill>
              </a:rPr>
              <a:t>Artículo 79</a:t>
            </a:r>
            <a:r>
              <a:rPr lang="es-GT" altLang="en-US" sz="2200" b="1">
                <a:solidFill>
                  <a:schemeClr val="tx2"/>
                </a:solidFill>
              </a:rPr>
              <a:t>. Seguimiento de la inversión física y georeferencial</a:t>
            </a:r>
            <a:r>
              <a:rPr lang="es-GT" altLang="en-US" sz="2200">
                <a:solidFill>
                  <a:schemeClr val="tx2"/>
                </a:solidFill>
              </a:rPr>
              <a:t>.</a:t>
            </a:r>
            <a:r>
              <a:rPr lang="es-GT" altLang="en-US" sz="2200"/>
              <a:t> Obligatoriedad del registro de las coordenadas geográficas de cada proyecto por las instituciones públicas responsables de la ejecución de la obra física.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BE68D322-FE62-4825-AE4A-965D67AF2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938" y="3106738"/>
            <a:ext cx="4824412" cy="1081087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s-G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deuda</a:t>
            </a:r>
            <a:br>
              <a:rPr lang="es-G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3" name="2 Marcador de texto">
            <a:extLst>
              <a:ext uri="{FF2B5EF4-FFF2-40B4-BE49-F238E27FC236}">
                <a16:creationId xmlns:a16="http://schemas.microsoft.com/office/drawing/2014/main" id="{944BA271-6024-4901-ABA4-0021D5814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0563" y="1844675"/>
            <a:ext cx="3760787" cy="1079500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s-GT" sz="2800">
                <a:latin typeface="Arial" panose="020B0604020202020204" pitchFamily="34" charset="0"/>
                <a:cs typeface="Arial" panose="020B0604020202020204" pitchFamily="34" charset="0"/>
              </a:rPr>
              <a:t>Comportamiento</a:t>
            </a:r>
            <a:endParaRPr lang="es-G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>
            <a:extLst>
              <a:ext uri="{FF2B5EF4-FFF2-40B4-BE49-F238E27FC236}">
                <a16:creationId xmlns:a16="http://schemas.microsoft.com/office/drawing/2014/main" id="{3323184A-30B7-4E8C-ACE1-30124D59B7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8638" y="274638"/>
            <a:ext cx="8147050" cy="1498600"/>
          </a:xfrm>
        </p:spPr>
        <p:txBody>
          <a:bodyPr/>
          <a:lstStyle/>
          <a:p>
            <a:pPr eaLnBrk="1" hangingPunct="1"/>
            <a:r>
              <a:rPr lang="es-GT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Formulación Presupuestaria</a:t>
            </a:r>
            <a:br>
              <a:rPr lang="es-GT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Multianual 2019-2023</a:t>
            </a:r>
            <a:br>
              <a:rPr lang="es-GT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Ruta País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883F26B-115D-4558-82CC-B2FD9B1E9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150" y="3284538"/>
            <a:ext cx="5976938" cy="32400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Tiene como base la metodología del Presupuesto Multianual.</a:t>
            </a:r>
          </a:p>
          <a:p>
            <a:pPr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endParaRPr lang="es-GT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Las instituciones recibieron lineamientos para formular su presupuesto.</a:t>
            </a:r>
          </a:p>
          <a:p>
            <a:pPr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endParaRPr lang="es-GT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GT" sz="1900" dirty="0">
                <a:latin typeface="Arial" panose="020B0604020202020204" pitchFamily="34" charset="0"/>
                <a:cs typeface="Arial" panose="020B0604020202020204" pitchFamily="34" charset="0"/>
              </a:rPr>
              <a:t>Integración de Mesas Técnicas para elaborar un Informe por Programas para el periodo 2015-2018 y establecer los programas a los que se dará continuidad de 2019 a 2023.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G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CuadroTexto 4">
            <a:extLst>
              <a:ext uri="{FF2B5EF4-FFF2-40B4-BE49-F238E27FC236}">
                <a16:creationId xmlns:a16="http://schemas.microsoft.com/office/drawing/2014/main" id="{2AF85B8E-6022-4347-86F9-9CA6A606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971675"/>
            <a:ext cx="67691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2000" b="1">
                <a:latin typeface="Arial" panose="020B0604020202020204" pitchFamily="34" charset="0"/>
                <a:cs typeface="Arial" panose="020B0604020202020204" pitchFamily="34" charset="0"/>
              </a:rPr>
              <a:t>El Ejecutivo por medio del MINFIN impulsa desde 2017, una nueva estrategia para fortalecer la manera como se hace el Presupuesto.</a:t>
            </a:r>
          </a:p>
          <a:p>
            <a:pPr eaLnBrk="1" hangingPunct="1"/>
            <a:endParaRPr lang="es-GT" altLang="es-GT" sz="1900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AADEB1B1-63A3-4C0F-B996-95A851744330}"/>
              </a:ext>
            </a:extLst>
          </p:cNvPr>
          <p:cNvCxnSpPr>
            <a:cxnSpLocks/>
          </p:cNvCxnSpPr>
          <p:nvPr/>
        </p:nvCxnSpPr>
        <p:spPr bwMode="auto">
          <a:xfrm>
            <a:off x="1260475" y="4430713"/>
            <a:ext cx="56197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0F9D440F-D4B0-4B72-B318-5088977D789B}"/>
              </a:ext>
            </a:extLst>
          </p:cNvPr>
          <p:cNvSpPr/>
          <p:nvPr/>
        </p:nvSpPr>
        <p:spPr>
          <a:xfrm>
            <a:off x="1655763" y="3414713"/>
            <a:ext cx="179387" cy="179387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ECEEBA1-1D12-4EB6-BF41-C811C357521E}"/>
              </a:ext>
            </a:extLst>
          </p:cNvPr>
          <p:cNvSpPr/>
          <p:nvPr/>
        </p:nvSpPr>
        <p:spPr>
          <a:xfrm>
            <a:off x="1655763" y="4341813"/>
            <a:ext cx="179387" cy="179387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C607394-7C89-4936-A230-2FC9B8DA86C9}"/>
              </a:ext>
            </a:extLst>
          </p:cNvPr>
          <p:cNvSpPr/>
          <p:nvPr/>
        </p:nvSpPr>
        <p:spPr>
          <a:xfrm>
            <a:off x="1655763" y="5286375"/>
            <a:ext cx="179387" cy="179388"/>
          </a:xfrm>
          <a:prstGeom prst="ellipse">
            <a:avLst/>
          </a:prstGeom>
          <a:solidFill>
            <a:srgbClr val="00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GT" dirty="0"/>
          </a:p>
        </p:txBody>
      </p:sp>
      <p:grpSp>
        <p:nvGrpSpPr>
          <p:cNvPr id="8201" name="Grupo 13">
            <a:extLst>
              <a:ext uri="{FF2B5EF4-FFF2-40B4-BE49-F238E27FC236}">
                <a16:creationId xmlns:a16="http://schemas.microsoft.com/office/drawing/2014/main" id="{7CE0689C-E50A-4C8C-BE67-94AAEE7A3D06}"/>
              </a:ext>
            </a:extLst>
          </p:cNvPr>
          <p:cNvGrpSpPr>
            <a:grpSpLocks/>
          </p:cNvGrpSpPr>
          <p:nvPr/>
        </p:nvGrpSpPr>
        <p:grpSpPr bwMode="auto">
          <a:xfrm>
            <a:off x="1260475" y="3487738"/>
            <a:ext cx="790575" cy="1889125"/>
            <a:chOff x="894516" y="3195488"/>
            <a:chExt cx="791841" cy="1915801"/>
          </a:xfrm>
        </p:grpSpPr>
        <p:sp>
          <p:nvSpPr>
            <p:cNvPr id="4" name="Arco 3">
              <a:extLst>
                <a:ext uri="{FF2B5EF4-FFF2-40B4-BE49-F238E27FC236}">
                  <a16:creationId xmlns:a16="http://schemas.microsoft.com/office/drawing/2014/main" id="{1520EB96-B6FB-47FE-B5EF-DE5422DC8DA0}"/>
                </a:ext>
              </a:extLst>
            </p:cNvPr>
            <p:cNvSpPr/>
            <p:nvPr/>
          </p:nvSpPr>
          <p:spPr>
            <a:xfrm rot="16200000">
              <a:off x="894397" y="3195607"/>
              <a:ext cx="792079" cy="791841"/>
            </a:xfrm>
            <a:prstGeom prst="arc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GT" dirty="0"/>
            </a:p>
          </p:txBody>
        </p:sp>
        <p:sp>
          <p:nvSpPr>
            <p:cNvPr id="16" name="Arco 15">
              <a:extLst>
                <a:ext uri="{FF2B5EF4-FFF2-40B4-BE49-F238E27FC236}">
                  <a16:creationId xmlns:a16="http://schemas.microsoft.com/office/drawing/2014/main" id="{4F3D061B-FD77-47C2-BDF4-E6B9CBE691A1}"/>
                </a:ext>
              </a:extLst>
            </p:cNvPr>
            <p:cNvSpPr/>
            <p:nvPr/>
          </p:nvSpPr>
          <p:spPr>
            <a:xfrm rot="10800000">
              <a:off x="894516" y="4319210"/>
              <a:ext cx="791841" cy="792079"/>
            </a:xfrm>
            <a:prstGeom prst="arc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GT" dirty="0"/>
            </a:p>
          </p:txBody>
        </p: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8BC17786-CA1D-40A6-8E77-53C8699C0E09}"/>
                </a:ext>
              </a:extLst>
            </p:cNvPr>
            <p:cNvCxnSpPr>
              <a:cxnSpLocks/>
              <a:stCxn id="4" idx="0"/>
              <a:endCxn id="16" idx="2"/>
            </p:cNvCxnSpPr>
            <p:nvPr/>
          </p:nvCxnSpPr>
          <p:spPr>
            <a:xfrm>
              <a:off x="894516" y="3591528"/>
              <a:ext cx="0" cy="112372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Título">
            <a:extLst>
              <a:ext uri="{FF2B5EF4-FFF2-40B4-BE49-F238E27FC236}">
                <a16:creationId xmlns:a16="http://schemas.microsoft.com/office/drawing/2014/main" id="{E35E903F-6988-450A-A5F0-A7975324C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56775" y="404813"/>
            <a:ext cx="4043363" cy="561975"/>
          </a:xfrm>
        </p:spPr>
        <p:txBody>
          <a:bodyPr/>
          <a:lstStyle/>
          <a:p>
            <a:pPr eaLnBrk="1" hangingPunct="1"/>
            <a:r>
              <a:rPr lang="es-GT" altLang="es-GT" sz="3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Deuda Pública</a:t>
            </a:r>
          </a:p>
        </p:txBody>
      </p:sp>
      <p:sp>
        <p:nvSpPr>
          <p:cNvPr id="72707" name="2 Marcador de contenido">
            <a:extLst>
              <a:ext uri="{FF2B5EF4-FFF2-40B4-BE49-F238E27FC236}">
                <a16:creationId xmlns:a16="http://schemas.microsoft.com/office/drawing/2014/main" id="{0B7E7AAA-3F35-40B8-A34B-F802F38433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386888" y="981075"/>
            <a:ext cx="5205412" cy="14795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GT" altLang="es-GT" sz="2300" b="1">
                <a:latin typeface="Arial" panose="020B0604020202020204" pitchFamily="34" charset="0"/>
                <a:cs typeface="Arial" panose="020B0604020202020204" pitchFamily="34" charset="0"/>
              </a:rPr>
              <a:t>En el año 2019 se amortizarán Q4,384 millones</a:t>
            </a:r>
          </a:p>
        </p:txBody>
      </p:sp>
      <p:sp>
        <p:nvSpPr>
          <p:cNvPr id="72708" name="1 Título">
            <a:extLst>
              <a:ext uri="{FF2B5EF4-FFF2-40B4-BE49-F238E27FC236}">
                <a16:creationId xmlns:a16="http://schemas.microsoft.com/office/drawing/2014/main" id="{E4696CF3-2B7B-44E7-9C4A-5EC443352F0D}"/>
              </a:ext>
            </a:extLst>
          </p:cNvPr>
          <p:cNvSpPr txBox="1">
            <a:spLocks/>
          </p:cNvSpPr>
          <p:nvPr/>
        </p:nvSpPr>
        <p:spPr bwMode="auto">
          <a:xfrm>
            <a:off x="468313" y="4048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n-US" sz="3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año 2019 se amortizarán</a:t>
            </a:r>
          </a:p>
          <a:p>
            <a:pPr algn="ctr"/>
            <a:r>
              <a:rPr lang="es-GT" altLang="en-US" sz="3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Q4,384 millones</a:t>
            </a:r>
          </a:p>
        </p:txBody>
      </p:sp>
      <p:pic>
        <p:nvPicPr>
          <p:cNvPr id="72709" name="Picture 7">
            <a:extLst>
              <a:ext uri="{FF2B5EF4-FFF2-40B4-BE49-F238E27FC236}">
                <a16:creationId xmlns:a16="http://schemas.microsoft.com/office/drawing/2014/main" id="{1280A6C2-3A64-46A4-B7C5-0E5612C5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1700213"/>
            <a:ext cx="7815263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2 Marcador de contenido">
            <a:extLst>
              <a:ext uri="{FF2B5EF4-FFF2-40B4-BE49-F238E27FC236}">
                <a16:creationId xmlns:a16="http://schemas.microsoft.com/office/drawing/2014/main" id="{1CDE70CB-3196-4E00-AB88-2ADE08CF66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9988" y="1108075"/>
            <a:ext cx="6737350" cy="107156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es-GT" alt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Guatemala tiene la deuda pública más baja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es-GT" alt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de Centroamérica, gracias a un manejo prudente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es-GT" alt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de la misma. </a:t>
            </a:r>
          </a:p>
          <a:p>
            <a:pPr algn="ctr" eaLnBrk="1" hangingPunct="1">
              <a:defRPr/>
            </a:pPr>
            <a:endParaRPr lang="es-GT" altLang="es-G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731" name="1 Gráfico">
            <a:extLst>
              <a:ext uri="{FF2B5EF4-FFF2-40B4-BE49-F238E27FC236}">
                <a16:creationId xmlns:a16="http://schemas.microsoft.com/office/drawing/2014/main" id="{B3D94265-2341-4022-9F6E-FD768028DCB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36800"/>
            <a:ext cx="85979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CuadroTexto 7">
            <a:extLst>
              <a:ext uri="{FF2B5EF4-FFF2-40B4-BE49-F238E27FC236}">
                <a16:creationId xmlns:a16="http://schemas.microsoft.com/office/drawing/2014/main" id="{19E233F1-D503-457A-AC3E-5FE00A65F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638" y="6092825"/>
            <a:ext cx="45354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1200">
                <a:latin typeface="Arial" panose="020B0604020202020204" pitchFamily="34" charset="0"/>
                <a:cs typeface="Arial" panose="020B0604020202020204" pitchFamily="34" charset="0"/>
              </a:rPr>
              <a:t>Fuente: Reporte de Operaciones de  Crédito  Público. Dirección de Crédito Público. Ministerio de Finanzas Públicas</a:t>
            </a:r>
          </a:p>
          <a:p>
            <a:endParaRPr lang="es-GT" altLang="es-GT"/>
          </a:p>
        </p:txBody>
      </p:sp>
      <p:sp>
        <p:nvSpPr>
          <p:cNvPr id="73733" name="1 Título">
            <a:extLst>
              <a:ext uri="{FF2B5EF4-FFF2-40B4-BE49-F238E27FC236}">
                <a16:creationId xmlns:a16="http://schemas.microsoft.com/office/drawing/2014/main" id="{FC7234A2-E9F0-4D43-8CDE-7E60C804D3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4025"/>
            <a:ext cx="8242300" cy="671513"/>
          </a:xfrm>
        </p:spPr>
        <p:txBody>
          <a:bodyPr/>
          <a:lstStyle/>
          <a:p>
            <a:pPr eaLnBrk="1" hangingPunct="1"/>
            <a:r>
              <a:rPr lang="es-GT" altLang="es-GT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Deuda Pública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2 Marcador de contenido">
            <a:extLst>
              <a:ext uri="{FF2B5EF4-FFF2-40B4-BE49-F238E27FC236}">
                <a16:creationId xmlns:a16="http://schemas.microsoft.com/office/drawing/2014/main" id="{413D1D48-A5B5-4E30-B73E-2ECC824F60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77963" y="1244600"/>
            <a:ext cx="6202362" cy="9652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es-GT" altLang="es-GT" sz="2000" b="1" dirty="0">
                <a:latin typeface="Arial" panose="020B0604020202020204" pitchFamily="34" charset="0"/>
                <a:cs typeface="Arial" panose="020B0604020202020204" pitchFamily="34" charset="0"/>
              </a:rPr>
              <a:t>El manejo prudente del déficit fiscal, permite una gestión adecuada de la deuda pública.</a:t>
            </a:r>
          </a:p>
          <a:p>
            <a:pPr algn="ctr" eaLnBrk="1" hangingPunct="1">
              <a:defRPr/>
            </a:pPr>
            <a:endParaRPr lang="es-GT" altLang="es-G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s-GT" altLang="es-G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s-GT" altLang="es-G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4755" name="1 Gráfico">
            <a:extLst>
              <a:ext uri="{FF2B5EF4-FFF2-40B4-BE49-F238E27FC236}">
                <a16:creationId xmlns:a16="http://schemas.microsoft.com/office/drawing/2014/main" id="{DA51870B-57DB-457B-B3E2-40F3B4FCFF6B}"/>
              </a:ext>
            </a:extLst>
          </p:cNvPr>
          <p:cNvGraphicFramePr>
            <a:graphicFrameLocks/>
          </p:cNvGraphicFramePr>
          <p:nvPr/>
        </p:nvGraphicFramePr>
        <p:xfrm>
          <a:off x="-519113" y="1433513"/>
          <a:ext cx="10398126" cy="586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Gráfico" r:id="rId4" imgW="0" imgH="0" progId="Excel.Chart.8">
                  <p:embed followColorScheme="full"/>
                </p:oleObj>
              </mc:Choice>
              <mc:Fallback>
                <p:oleObj name="Gráfico" r:id="rId4" imgW="0" imgH="0" progId="Excel.Chart.8">
                  <p:embed followColorScheme="full"/>
                  <p:pic>
                    <p:nvPicPr>
                      <p:cNvPr id="74755" name="1 Gráfico">
                        <a:extLst>
                          <a:ext uri="{FF2B5EF4-FFF2-40B4-BE49-F238E27FC236}">
                            <a16:creationId xmlns:a16="http://schemas.microsoft.com/office/drawing/2014/main" id="{DA51870B-57DB-457B-B3E2-40F3B4FCFF6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19113" y="1433513"/>
                        <a:ext cx="10398126" cy="586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6" name="1 Título">
            <a:extLst>
              <a:ext uri="{FF2B5EF4-FFF2-40B4-BE49-F238E27FC236}">
                <a16:creationId xmlns:a16="http://schemas.microsoft.com/office/drawing/2014/main" id="{9E74C5A5-C8EB-4114-9A37-580E03B5C2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4025"/>
            <a:ext cx="8242300" cy="671513"/>
          </a:xfrm>
        </p:spPr>
        <p:txBody>
          <a:bodyPr/>
          <a:lstStyle/>
          <a:p>
            <a:pPr eaLnBrk="1" hangingPunct="1"/>
            <a:r>
              <a:rPr lang="es-GT" altLang="es-GT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Deuda Pública</a:t>
            </a:r>
          </a:p>
        </p:txBody>
      </p:sp>
      <p:sp>
        <p:nvSpPr>
          <p:cNvPr id="74757" name="CuadroTexto 4">
            <a:extLst>
              <a:ext uri="{FF2B5EF4-FFF2-40B4-BE49-F238E27FC236}">
                <a16:creationId xmlns:a16="http://schemas.microsoft.com/office/drawing/2014/main" id="{120F0B4E-176A-4350-BD78-FB5D34A37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600" y="6034088"/>
            <a:ext cx="1225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1200">
                <a:latin typeface="Arial" panose="020B0604020202020204" pitchFamily="34" charset="0"/>
                <a:cs typeface="Arial" panose="020B0604020202020204" pitchFamily="34" charset="0"/>
              </a:rPr>
              <a:t>Datos preliminares</a:t>
            </a:r>
            <a:endParaRPr lang="es-GT" altLang="es-GT" sz="12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Título">
            <a:extLst>
              <a:ext uri="{FF2B5EF4-FFF2-40B4-BE49-F238E27FC236}">
                <a16:creationId xmlns:a16="http://schemas.microsoft.com/office/drawing/2014/main" id="{C0B3D055-F186-4377-91E3-8C998088A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1963"/>
            <a:ext cx="8229600" cy="1143000"/>
          </a:xfrm>
        </p:spPr>
        <p:txBody>
          <a:bodyPr/>
          <a:lstStyle/>
          <a:p>
            <a:pPr eaLnBrk="1" hangingPunct="1"/>
            <a:r>
              <a:rPr lang="es-ES_tradnl" altLang="es-GT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Intereses del servicio de la deuda pública </a:t>
            </a:r>
            <a:br>
              <a:rPr lang="es-GT" altLang="es-GT"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altLang="es-GT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los ingresos tributarios del gobierno</a:t>
            </a:r>
            <a:br>
              <a:rPr lang="es-GT" altLang="es-GT"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altLang="es-GT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 porcentajes)</a:t>
            </a:r>
            <a:br>
              <a:rPr lang="es-GT" altLang="es-GT" sz="2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GT" altLang="es-GT" sz="20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779" name="3 Marcador de contenido">
            <a:extLst>
              <a:ext uri="{FF2B5EF4-FFF2-40B4-BE49-F238E27FC236}">
                <a16:creationId xmlns:a16="http://schemas.microsoft.com/office/drawing/2014/main" id="{A701FC39-B0CA-4E83-B8B4-0A59813B14FD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7000" y="1257300"/>
            <a:ext cx="7061200" cy="4864100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DFD690D-15DF-42BE-8B4A-7DCF06200CD6}"/>
              </a:ext>
            </a:extLst>
          </p:cNvPr>
          <p:cNvSpPr txBox="1"/>
          <p:nvPr/>
        </p:nvSpPr>
        <p:spPr>
          <a:xfrm>
            <a:off x="1547664" y="3571845"/>
            <a:ext cx="936104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C088AC1B-B7B5-1642-911A-3C79D8F27D61}" type="VALUE"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</a:t>
            </a:fld>
            <a:endParaRPr lang="es-G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06E046-E114-420A-B579-C7D4C19C695D}"/>
              </a:ext>
            </a:extLst>
          </p:cNvPr>
          <p:cNvSpPr txBox="1"/>
          <p:nvPr/>
        </p:nvSpPr>
        <p:spPr>
          <a:xfrm>
            <a:off x="2652836" y="3471888"/>
            <a:ext cx="100811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1086F073-9E3E-9648-A436-A2C87E21421E}" type="VALUE"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</a:t>
            </a:fld>
            <a:endParaRPr lang="es-G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667D1D8-DBC2-42F1-8EB3-1EBBD4A69740}"/>
              </a:ext>
            </a:extLst>
          </p:cNvPr>
          <p:cNvSpPr txBox="1"/>
          <p:nvPr/>
        </p:nvSpPr>
        <p:spPr>
          <a:xfrm>
            <a:off x="3702124" y="3650239"/>
            <a:ext cx="1021246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32719113-B2E8-EF4F-8EB2-8FF3D1F10C1D}" type="VALUE"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</a:t>
            </a:fld>
            <a:endParaRPr lang="es-G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8E4974-684D-463E-BD9D-5AB9229F7B80}"/>
              </a:ext>
            </a:extLst>
          </p:cNvPr>
          <p:cNvSpPr txBox="1"/>
          <p:nvPr/>
        </p:nvSpPr>
        <p:spPr>
          <a:xfrm>
            <a:off x="4813445" y="3521596"/>
            <a:ext cx="104834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670D4C0D-B1D9-D546-BBC0-312A2D990769}" type="VALUE"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</a:t>
            </a:fld>
            <a:endParaRPr lang="es-G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93C655-1FE1-4FC7-9C99-3690172A349D}"/>
              </a:ext>
            </a:extLst>
          </p:cNvPr>
          <p:cNvSpPr txBox="1"/>
          <p:nvPr/>
        </p:nvSpPr>
        <p:spPr>
          <a:xfrm>
            <a:off x="5853731" y="3431194"/>
            <a:ext cx="949896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7D601F0A-232F-564E-A12E-5A7F5F0855A5}" type="VALUE"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</a:t>
            </a:fld>
            <a:endParaRPr lang="es-G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5" name="CuadroTexto 9">
            <a:extLst>
              <a:ext uri="{FF2B5EF4-FFF2-40B4-BE49-F238E27FC236}">
                <a16:creationId xmlns:a16="http://schemas.microsoft.com/office/drawing/2014/main" id="{53D56112-FDEA-4A48-ADCC-84B5E5522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475" y="5949950"/>
            <a:ext cx="719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160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75786" name="CuadroTexto 10">
            <a:extLst>
              <a:ext uri="{FF2B5EF4-FFF2-40B4-BE49-F238E27FC236}">
                <a16:creationId xmlns:a16="http://schemas.microsoft.com/office/drawing/2014/main" id="{DED034F7-F6BD-4FCC-BF78-A5DBFE194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5949950"/>
            <a:ext cx="719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160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75787" name="CuadroTexto 11">
            <a:extLst>
              <a:ext uri="{FF2B5EF4-FFF2-40B4-BE49-F238E27FC236}">
                <a16:creationId xmlns:a16="http://schemas.microsoft.com/office/drawing/2014/main" id="{7B3714A3-A092-481E-8DA9-533D660A3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0" y="5949950"/>
            <a:ext cx="719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160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75788" name="CuadroTexto 12">
            <a:extLst>
              <a:ext uri="{FF2B5EF4-FFF2-40B4-BE49-F238E27FC236}">
                <a16:creationId xmlns:a16="http://schemas.microsoft.com/office/drawing/2014/main" id="{9B3B4875-CC91-4EF8-B485-AC76DE1DF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5949950"/>
            <a:ext cx="719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160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75789" name="CuadroTexto 13">
            <a:extLst>
              <a:ext uri="{FF2B5EF4-FFF2-40B4-BE49-F238E27FC236}">
                <a16:creationId xmlns:a16="http://schemas.microsoft.com/office/drawing/2014/main" id="{008A4CB3-5E40-4EB6-AF48-4E280ED43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138" y="5949950"/>
            <a:ext cx="7191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160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87D8E5C-74FD-4382-A4E3-402E3A83DF61}"/>
              </a:ext>
            </a:extLst>
          </p:cNvPr>
          <p:cNvCxnSpPr>
            <a:cxnSpLocks/>
          </p:cNvCxnSpPr>
          <p:nvPr/>
        </p:nvCxnSpPr>
        <p:spPr>
          <a:xfrm>
            <a:off x="1476375" y="5891213"/>
            <a:ext cx="53308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791" name="CuadroTexto 15">
            <a:extLst>
              <a:ext uri="{FF2B5EF4-FFF2-40B4-BE49-F238E27FC236}">
                <a16:creationId xmlns:a16="http://schemas.microsoft.com/office/drawing/2014/main" id="{C6DDC64A-F68C-4554-BE59-450461BEB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3629025"/>
            <a:ext cx="87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>
                <a:latin typeface="Arial" panose="020B0604020202020204" pitchFamily="34" charset="0"/>
                <a:cs typeface="Arial" panose="020B0604020202020204" pitchFamily="34" charset="0"/>
              </a:rPr>
              <a:t>14.5%</a:t>
            </a:r>
          </a:p>
        </p:txBody>
      </p:sp>
      <p:sp>
        <p:nvSpPr>
          <p:cNvPr id="75792" name="CuadroTexto 16">
            <a:extLst>
              <a:ext uri="{FF2B5EF4-FFF2-40B4-BE49-F238E27FC236}">
                <a16:creationId xmlns:a16="http://schemas.microsoft.com/office/drawing/2014/main" id="{81C57E31-8E8F-437F-BA03-CE9CFE852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8" y="3519488"/>
            <a:ext cx="879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>
                <a:latin typeface="Arial" panose="020B0604020202020204" pitchFamily="34" charset="0"/>
                <a:cs typeface="Arial" panose="020B0604020202020204" pitchFamily="34" charset="0"/>
              </a:rPr>
              <a:t>15.3%</a:t>
            </a:r>
          </a:p>
        </p:txBody>
      </p:sp>
      <p:sp>
        <p:nvSpPr>
          <p:cNvPr id="75793" name="CuadroTexto 17">
            <a:extLst>
              <a:ext uri="{FF2B5EF4-FFF2-40B4-BE49-F238E27FC236}">
                <a16:creationId xmlns:a16="http://schemas.microsoft.com/office/drawing/2014/main" id="{5F92AA75-7EDE-4C39-98DC-D170D3E6E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613" y="3678238"/>
            <a:ext cx="87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>
                <a:latin typeface="Arial" panose="020B0604020202020204" pitchFamily="34" charset="0"/>
                <a:cs typeface="Arial" panose="020B0604020202020204" pitchFamily="34" charset="0"/>
              </a:rPr>
              <a:t>14.0%</a:t>
            </a:r>
          </a:p>
        </p:txBody>
      </p:sp>
      <p:sp>
        <p:nvSpPr>
          <p:cNvPr id="75794" name="CuadroTexto 18">
            <a:extLst>
              <a:ext uri="{FF2B5EF4-FFF2-40B4-BE49-F238E27FC236}">
                <a16:creationId xmlns:a16="http://schemas.microsoft.com/office/drawing/2014/main" id="{802ACD2D-0900-4C72-AF6A-54660265E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0" y="3571875"/>
            <a:ext cx="87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>
                <a:latin typeface="Arial" panose="020B0604020202020204" pitchFamily="34" charset="0"/>
                <a:cs typeface="Arial" panose="020B0604020202020204" pitchFamily="34" charset="0"/>
              </a:rPr>
              <a:t>15.0%</a:t>
            </a:r>
          </a:p>
        </p:txBody>
      </p:sp>
      <p:sp>
        <p:nvSpPr>
          <p:cNvPr id="75795" name="CuadroTexto 19">
            <a:extLst>
              <a:ext uri="{FF2B5EF4-FFF2-40B4-BE49-F238E27FC236}">
                <a16:creationId xmlns:a16="http://schemas.microsoft.com/office/drawing/2014/main" id="{22351E07-C501-4ADD-B4C0-4553F3C81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3452813"/>
            <a:ext cx="877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>
                <a:latin typeface="Arial" panose="020B0604020202020204" pitchFamily="34" charset="0"/>
                <a:cs typeface="Arial" panose="020B0604020202020204" pitchFamily="34" charset="0"/>
              </a:rPr>
              <a:t>16.0%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4 Rectángulo">
            <a:extLst>
              <a:ext uri="{FF2B5EF4-FFF2-40B4-BE49-F238E27FC236}">
                <a16:creationId xmlns:a16="http://schemas.microsoft.com/office/drawing/2014/main" id="{E57E5A73-5FE1-4FBA-ADBD-CDC6CF8BF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04813"/>
            <a:ext cx="72009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n-US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Evolución del Costo de Colocación de los Bonos del Tesoro</a:t>
            </a:r>
            <a:endParaRPr lang="es-GT" altLang="en-US" sz="3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03" name="Picture 2">
            <a:extLst>
              <a:ext uri="{FF2B5EF4-FFF2-40B4-BE49-F238E27FC236}">
                <a16:creationId xmlns:a16="http://schemas.microsoft.com/office/drawing/2014/main" id="{30C8CB6B-C228-478F-93F8-C030AC865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44675"/>
            <a:ext cx="90773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4 Rectángulo">
            <a:extLst>
              <a:ext uri="{FF2B5EF4-FFF2-40B4-BE49-F238E27FC236}">
                <a16:creationId xmlns:a16="http://schemas.microsoft.com/office/drawing/2014/main" id="{E324DA30-46C2-408B-A8EE-DB80ADC7F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04813"/>
            <a:ext cx="72009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n-US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Avances de la democratización</a:t>
            </a:r>
          </a:p>
          <a:p>
            <a:pPr algn="ctr"/>
            <a:r>
              <a:rPr lang="es-GT" altLang="en-US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deuda</a:t>
            </a:r>
            <a:endParaRPr lang="es-GT" altLang="en-US" sz="3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7" name="2 CuadroTexto">
            <a:extLst>
              <a:ext uri="{FF2B5EF4-FFF2-40B4-BE49-F238E27FC236}">
                <a16:creationId xmlns:a16="http://schemas.microsoft.com/office/drawing/2014/main" id="{EEF59673-FDBD-49C6-BAC5-5672A6F6F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060575"/>
            <a:ext cx="34020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s-GT" altLang="en-US" sz="240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s-GT" altLang="en-US" sz="2400">
                <a:latin typeface="Arial" panose="020B0604020202020204" pitchFamily="34" charset="0"/>
                <a:cs typeface="Arial" panose="020B0604020202020204" pitchFamily="34" charset="0"/>
              </a:rPr>
              <a:t>Estandarización y desmaterialización de la deuda. </a:t>
            </a:r>
          </a:p>
          <a:p>
            <a:endParaRPr lang="es-GT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GT" altLang="en-US" sz="2400">
                <a:latin typeface="Arial" panose="020B0604020202020204" pitchFamily="34" charset="0"/>
                <a:cs typeface="Arial" panose="020B0604020202020204" pitchFamily="34" charset="0"/>
              </a:rPr>
              <a:t>Incorporación de la Bolsa de Valores </a:t>
            </a:r>
          </a:p>
          <a:p>
            <a:endParaRPr lang="es-GT" alt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GT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s-GT" altLang="en-US" sz="240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s-GT" altLang="en-US" sz="2400">
                <a:latin typeface="Arial" panose="020B0604020202020204" pitchFamily="34" charset="0"/>
                <a:cs typeface="Arial" panose="020B0604020202020204" pitchFamily="34" charset="0"/>
              </a:rPr>
              <a:t>Disminución de monto mínimo a invertir de Q10,000 </a:t>
            </a:r>
          </a:p>
        </p:txBody>
      </p:sp>
      <p:pic>
        <p:nvPicPr>
          <p:cNvPr id="77828" name="Imagen 7">
            <a:extLst>
              <a:ext uri="{FF2B5EF4-FFF2-40B4-BE49-F238E27FC236}">
                <a16:creationId xmlns:a16="http://schemas.microsoft.com/office/drawing/2014/main" id="{0CDC09F5-1771-4637-939D-F9C07F4A6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97038"/>
            <a:ext cx="396875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CuadroTexto">
            <a:extLst>
              <a:ext uri="{FF2B5EF4-FFF2-40B4-BE49-F238E27FC236}">
                <a16:creationId xmlns:a16="http://schemas.microsoft.com/office/drawing/2014/main" id="{F7F0F39E-7076-403F-AD7F-4CBD34ACF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0" y="452438"/>
            <a:ext cx="58499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2800" b="1">
                <a:solidFill>
                  <a:schemeClr val="tx2"/>
                </a:solidFill>
              </a:rPr>
              <a:t>Se preserva la sostenibilidad de la deuda pública en el mediano plazo</a:t>
            </a:r>
          </a:p>
        </p:txBody>
      </p:sp>
      <p:pic>
        <p:nvPicPr>
          <p:cNvPr id="78851" name="3 Gráfico">
            <a:extLst>
              <a:ext uri="{FF2B5EF4-FFF2-40B4-BE49-F238E27FC236}">
                <a16:creationId xmlns:a16="http://schemas.microsoft.com/office/drawing/2014/main" id="{26E95951-370C-46DA-B61F-D1F23C746C5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9100"/>
            <a:ext cx="89154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ABB40EF-F6FE-40AC-B553-ABF7C55F1162}"/>
              </a:ext>
            </a:extLst>
          </p:cNvPr>
          <p:cNvSpPr txBox="1"/>
          <p:nvPr/>
        </p:nvSpPr>
        <p:spPr>
          <a:xfrm>
            <a:off x="2490788" y="2065338"/>
            <a:ext cx="4521200" cy="42703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G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Máximo Recomendado 40.0%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F4B048AE-FBCB-4374-8DB1-E591BF40361C}"/>
              </a:ext>
            </a:extLst>
          </p:cNvPr>
          <p:cNvCxnSpPr>
            <a:cxnSpLocks/>
          </p:cNvCxnSpPr>
          <p:nvPr/>
        </p:nvCxnSpPr>
        <p:spPr>
          <a:xfrm>
            <a:off x="677863" y="6062663"/>
            <a:ext cx="79978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3 CuadroTexto">
            <a:extLst>
              <a:ext uri="{FF2B5EF4-FFF2-40B4-BE49-F238E27FC236}">
                <a16:creationId xmlns:a16="http://schemas.microsoft.com/office/drawing/2014/main" id="{0A4F6FCF-54C5-4C3A-9FA0-C51F9E080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76238"/>
            <a:ext cx="70469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espacio y la disciplina fiscal dan margen para aumentar temporalmente el déficit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95A510D-6190-4A82-9111-B8DFC71D2D03}"/>
              </a:ext>
            </a:extLst>
          </p:cNvPr>
          <p:cNvSpPr/>
          <p:nvPr/>
        </p:nvSpPr>
        <p:spPr>
          <a:xfrm>
            <a:off x="5003800" y="3270250"/>
            <a:ext cx="158750" cy="23193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87C646F-AF87-48C2-8BE2-BCEB2F6868A9}"/>
              </a:ext>
            </a:extLst>
          </p:cNvPr>
          <p:cNvSpPr txBox="1"/>
          <p:nvPr/>
        </p:nvSpPr>
        <p:spPr>
          <a:xfrm>
            <a:off x="5430838" y="2962275"/>
            <a:ext cx="4159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2.6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40ACF267-7EB1-4C0E-8831-03CBBD4305DA}"/>
              </a:ext>
            </a:extLst>
          </p:cNvPr>
          <p:cNvCxnSpPr>
            <a:stCxn id="3" idx="3"/>
          </p:cNvCxnSpPr>
          <p:nvPr/>
        </p:nvCxnSpPr>
        <p:spPr>
          <a:xfrm>
            <a:off x="5846763" y="3116263"/>
            <a:ext cx="604837" cy="307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9878" name="1 Gráfico">
            <a:extLst>
              <a:ext uri="{FF2B5EF4-FFF2-40B4-BE49-F238E27FC236}">
                <a16:creationId xmlns:a16="http://schemas.microsoft.com/office/drawing/2014/main" id="{5B38FD8B-922F-41CE-B1D5-ACF247FF93BF}"/>
              </a:ext>
            </a:extLst>
          </p:cNvPr>
          <p:cNvGraphicFramePr>
            <a:graphicFrameLocks/>
          </p:cNvGraphicFramePr>
          <p:nvPr/>
        </p:nvGraphicFramePr>
        <p:xfrm>
          <a:off x="57150" y="1676400"/>
          <a:ext cx="8958263" cy="424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Gráfico" r:id="rId4" imgW="0" imgH="0" progId="Excel.Chart.8">
                  <p:embed followColorScheme="full"/>
                </p:oleObj>
              </mc:Choice>
              <mc:Fallback>
                <p:oleObj name="Gráfico" r:id="rId4" imgW="0" imgH="0" progId="Excel.Chart.8">
                  <p:embed followColorScheme="full"/>
                  <p:pic>
                    <p:nvPicPr>
                      <p:cNvPr id="79878" name="1 Gráfico">
                        <a:extLst>
                          <a:ext uri="{FF2B5EF4-FFF2-40B4-BE49-F238E27FC236}">
                            <a16:creationId xmlns:a16="http://schemas.microsoft.com/office/drawing/2014/main" id="{5B38FD8B-922F-41CE-B1D5-ACF247FF93B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1676400"/>
                        <a:ext cx="8958263" cy="424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6 Conector recto de flecha">
            <a:extLst>
              <a:ext uri="{FF2B5EF4-FFF2-40B4-BE49-F238E27FC236}">
                <a16:creationId xmlns:a16="http://schemas.microsoft.com/office/drawing/2014/main" id="{DB560404-D229-4990-9E29-1528DFFD96CF}"/>
              </a:ext>
            </a:extLst>
          </p:cNvPr>
          <p:cNvCxnSpPr/>
          <p:nvPr/>
        </p:nvCxnSpPr>
        <p:spPr>
          <a:xfrm>
            <a:off x="5162550" y="3270250"/>
            <a:ext cx="476250" cy="1539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3 Conector recto">
            <a:extLst>
              <a:ext uri="{FF2B5EF4-FFF2-40B4-BE49-F238E27FC236}">
                <a16:creationId xmlns:a16="http://schemas.microsoft.com/office/drawing/2014/main" id="{A4E62B86-B2AF-4A83-A33F-78064787D5C2}"/>
              </a:ext>
            </a:extLst>
          </p:cNvPr>
          <p:cNvCxnSpPr/>
          <p:nvPr/>
        </p:nvCxnSpPr>
        <p:spPr>
          <a:xfrm flipV="1">
            <a:off x="1714500" y="3933825"/>
            <a:ext cx="5715000" cy="22225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D824F736-00C4-4074-8CA7-FFE437D84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565400"/>
            <a:ext cx="84978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9" name="3 CuadroTexto">
            <a:extLst>
              <a:ext uri="{FF2B5EF4-FFF2-40B4-BE49-F238E27FC236}">
                <a16:creationId xmlns:a16="http://schemas.microsoft.com/office/drawing/2014/main" id="{E913E0E2-F908-4B81-BB4E-D4CAC48D3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00" y="376238"/>
            <a:ext cx="70469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Calificación de riesgo</a:t>
            </a:r>
          </a:p>
          <a:p>
            <a:pPr algn="ctr" eaLnBrk="1" hangingPunct="1"/>
            <a:r>
              <a:rPr lang="es-GT" altLang="es-GT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Países de Centroamérica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3 CuadroTexto">
            <a:extLst>
              <a:ext uri="{FF2B5EF4-FFF2-40B4-BE49-F238E27FC236}">
                <a16:creationId xmlns:a16="http://schemas.microsoft.com/office/drawing/2014/main" id="{DC5C2367-5C57-42D6-8C2B-C27479876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00" y="376238"/>
            <a:ext cx="704691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Canje de deuda para adaptación</a:t>
            </a:r>
          </a:p>
          <a:p>
            <a:pPr algn="ctr" eaLnBrk="1" hangingPunct="1"/>
            <a:r>
              <a:rPr lang="es-GT" altLang="es-GT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cambio climático</a:t>
            </a:r>
          </a:p>
          <a:p>
            <a:pPr algn="ctr" eaLnBrk="1" hangingPunct="1"/>
            <a:r>
              <a:rPr lang="es-GT" altLang="es-GT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 10 millones</a:t>
            </a:r>
          </a:p>
        </p:txBody>
      </p:sp>
      <p:sp>
        <p:nvSpPr>
          <p:cNvPr id="81923" name="CuadroTexto 4">
            <a:extLst>
              <a:ext uri="{FF2B5EF4-FFF2-40B4-BE49-F238E27FC236}">
                <a16:creationId xmlns:a16="http://schemas.microsoft.com/office/drawing/2014/main" id="{DE63D09B-A99D-4769-AAFB-2404ACE8C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2060575"/>
            <a:ext cx="6985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ES_tradnl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El 22 de noviembre de 2017, el MINFIN y  KFW firmaron un  canje de deuda que el desarrollo de los siguientes proyectos: </a:t>
            </a:r>
          </a:p>
          <a:p>
            <a:pPr algn="ctr"/>
            <a:endParaRPr lang="es-GT" altLang="en-US" sz="2000" b="1"/>
          </a:p>
        </p:txBody>
      </p:sp>
      <p:sp>
        <p:nvSpPr>
          <p:cNvPr id="81924" name="CuadroTexto 5">
            <a:extLst>
              <a:ext uri="{FF2B5EF4-FFF2-40B4-BE49-F238E27FC236}">
                <a16:creationId xmlns:a16="http://schemas.microsoft.com/office/drawing/2014/main" id="{221CBE54-5D2A-474F-BABD-95453E4E4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84550"/>
            <a:ext cx="7777163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s-ES" altLang="en-US"/>
              <a:t>Conservación de fuentes de agua. (Manejo integral del recurso hídrico)</a:t>
            </a:r>
            <a:endParaRPr lang="es-GT" altLang="en-U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n-US"/>
              <a:t>Tratamiento de aguas residuales a pequeña escala. (Manejo integral del recurso hídrico.</a:t>
            </a:r>
            <a:endParaRPr lang="es-GT" altLang="en-U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n-US"/>
              <a:t>Cosecha de agua. (Manejo integral del recurso hídrico)</a:t>
            </a:r>
            <a:endParaRPr lang="es-GT" altLang="en-U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n-US"/>
              <a:t>Medidas de conservación de suelos. (Manejo, protección y conservación de suelos)</a:t>
            </a:r>
            <a:endParaRPr lang="es-GT" altLang="en-U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n-US"/>
              <a:t>Establecimiento de sistemas agroforestales. (Fomento de economías verdes para la reducción de la pobreza)</a:t>
            </a:r>
            <a:endParaRPr lang="es-GT" altLang="en-U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n-US"/>
              <a:t>Conservación de bosques comunitarios. (Manejo sostenible de los bosques)</a:t>
            </a:r>
            <a:endParaRPr lang="es-GT" altLang="en-U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n-US"/>
              <a:t>Fortalecimiento de la institucionalidad local</a:t>
            </a:r>
            <a:endParaRPr lang="es-GT" altLang="en-US"/>
          </a:p>
          <a:p>
            <a:endParaRPr lang="es-GT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>
            <a:extLst>
              <a:ext uri="{FF2B5EF4-FFF2-40B4-BE49-F238E27FC236}">
                <a16:creationId xmlns:a16="http://schemas.microsoft.com/office/drawing/2014/main" id="{6492C8D9-EE92-411E-B7E7-5B29C47E8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s-GT" altLang="es-GT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fortalece la Gestión</a:t>
            </a:r>
            <a:br>
              <a:rPr lang="es-GT" altLang="es-GT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altLang="es-GT"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Resultados</a:t>
            </a:r>
          </a:p>
        </p:txBody>
      </p:sp>
      <p:sp>
        <p:nvSpPr>
          <p:cNvPr id="9219" name="2 Marcador de contenido">
            <a:extLst>
              <a:ext uri="{FF2B5EF4-FFF2-40B4-BE49-F238E27FC236}">
                <a16:creationId xmlns:a16="http://schemas.microsoft.com/office/drawing/2014/main" id="{0AE71DE5-B15C-4BDD-AB39-35E9A41F02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79613" y="2133600"/>
            <a:ext cx="5761037" cy="3671888"/>
          </a:xfrm>
        </p:spPr>
        <p:txBody>
          <a:bodyPr/>
          <a:lstStyle/>
          <a:p>
            <a:pPr marL="0" indent="0" eaLnBrk="1" hangingPunct="1">
              <a:spcBef>
                <a:spcPts val="700"/>
              </a:spcBef>
              <a:buFont typeface="Arial" panose="020B0604020202020204" pitchFamily="34" charset="0"/>
              <a:buNone/>
            </a:pPr>
            <a:r>
              <a:rPr lang="es-GT" altLang="es-GT" sz="2300">
                <a:latin typeface="Arial" panose="020B0604020202020204" pitchFamily="34" charset="0"/>
                <a:cs typeface="Arial" panose="020B0604020202020204" pitchFamily="34" charset="0"/>
              </a:rPr>
              <a:t>El Presupuesto Multianual también orienta a las instituciones a que elaboren una propuesta de proyectos o programas estratégicos para 2019, que sean viables de ejecutar.</a:t>
            </a:r>
          </a:p>
          <a:p>
            <a:pPr marL="0" indent="0" eaLnBrk="1" hangingPunct="1">
              <a:spcBef>
                <a:spcPts val="700"/>
              </a:spcBef>
              <a:buFont typeface="Arial" panose="020B0604020202020204" pitchFamily="34" charset="0"/>
              <a:buNone/>
            </a:pPr>
            <a:endParaRPr lang="es-GT" altLang="es-GT" sz="2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700"/>
              </a:spcBef>
              <a:buFont typeface="Arial" panose="020B0604020202020204" pitchFamily="34" charset="0"/>
              <a:buNone/>
            </a:pPr>
            <a:r>
              <a:rPr lang="es-GT" altLang="es-GT" sz="2300">
                <a:latin typeface="Arial" panose="020B0604020202020204" pitchFamily="34" charset="0"/>
                <a:cs typeface="Arial" panose="020B0604020202020204" pitchFamily="34" charset="0"/>
              </a:rPr>
              <a:t>Uno de los objetivos de este proceso fue revisar la consistencia de la aplicación de la metodología Gestión por Resultados.</a:t>
            </a:r>
          </a:p>
        </p:txBody>
      </p:sp>
      <p:grpSp>
        <p:nvGrpSpPr>
          <p:cNvPr id="9220" name="Grupo 22">
            <a:extLst>
              <a:ext uri="{FF2B5EF4-FFF2-40B4-BE49-F238E27FC236}">
                <a16:creationId xmlns:a16="http://schemas.microsoft.com/office/drawing/2014/main" id="{5BBD6C05-AD2C-4FAD-9CC2-E540C5B9CECD}"/>
              </a:ext>
            </a:extLst>
          </p:cNvPr>
          <p:cNvGrpSpPr>
            <a:grpSpLocks/>
          </p:cNvGrpSpPr>
          <p:nvPr/>
        </p:nvGrpSpPr>
        <p:grpSpPr bwMode="auto">
          <a:xfrm>
            <a:off x="1133475" y="2289175"/>
            <a:ext cx="846138" cy="2462213"/>
            <a:chOff x="1097835" y="2289550"/>
            <a:chExt cx="846889" cy="2461081"/>
          </a:xfrm>
        </p:grpSpPr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8F312CAA-0CE0-4F21-AF51-4A4DEAB42AC9}"/>
                </a:ext>
              </a:extLst>
            </p:cNvPr>
            <p:cNvCxnSpPr>
              <a:cxnSpLocks/>
              <a:stCxn id="20" idx="2"/>
            </p:cNvCxnSpPr>
            <p:nvPr/>
          </p:nvCxnSpPr>
          <p:spPr bwMode="auto">
            <a:xfrm>
              <a:off x="1493474" y="2379996"/>
              <a:ext cx="252636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ABCF9A69-8E17-4D91-A198-81105C9F745A}"/>
                </a:ext>
              </a:extLst>
            </p:cNvPr>
            <p:cNvCxnSpPr>
              <a:cxnSpLocks/>
              <a:stCxn id="21" idx="0"/>
            </p:cNvCxnSpPr>
            <p:nvPr/>
          </p:nvCxnSpPr>
          <p:spPr bwMode="auto">
            <a:xfrm>
              <a:off x="1493474" y="4674466"/>
              <a:ext cx="271703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2001D2A5-7D13-4EFC-BECC-F017C9AE5E17}"/>
                </a:ext>
              </a:extLst>
            </p:cNvPr>
            <p:cNvSpPr/>
            <p:nvPr/>
          </p:nvSpPr>
          <p:spPr>
            <a:xfrm>
              <a:off x="1746110" y="2289550"/>
              <a:ext cx="179547" cy="179306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93943940-E96D-436B-929C-C6274B7FA7A7}"/>
                </a:ext>
              </a:extLst>
            </p:cNvPr>
            <p:cNvSpPr/>
            <p:nvPr/>
          </p:nvSpPr>
          <p:spPr>
            <a:xfrm>
              <a:off x="1765177" y="4571325"/>
              <a:ext cx="179547" cy="179306"/>
            </a:xfrm>
            <a:prstGeom prst="ellipse">
              <a:avLst/>
            </a:prstGeom>
            <a:solidFill>
              <a:srgbClr val="008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GT" dirty="0"/>
            </a:p>
          </p:txBody>
        </p:sp>
        <p:grpSp>
          <p:nvGrpSpPr>
            <p:cNvPr id="9225" name="Grupo 18">
              <a:extLst>
                <a:ext uri="{FF2B5EF4-FFF2-40B4-BE49-F238E27FC236}">
                  <a16:creationId xmlns:a16="http://schemas.microsoft.com/office/drawing/2014/main" id="{CFF1DC2A-4BFC-4377-947A-6283C316A1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7835" y="2380026"/>
              <a:ext cx="791276" cy="2295210"/>
              <a:chOff x="894516" y="3196178"/>
              <a:chExt cx="791276" cy="2026254"/>
            </a:xfrm>
          </p:grpSpPr>
          <p:sp>
            <p:nvSpPr>
              <p:cNvPr id="20" name="Arco 19">
                <a:extLst>
                  <a:ext uri="{FF2B5EF4-FFF2-40B4-BE49-F238E27FC236}">
                    <a16:creationId xmlns:a16="http://schemas.microsoft.com/office/drawing/2014/main" id="{FBAC9AC5-EB34-41FB-A0FE-007B03B7F415}"/>
                  </a:ext>
                </a:extLst>
              </p:cNvPr>
              <p:cNvSpPr/>
              <p:nvPr/>
            </p:nvSpPr>
            <p:spPr>
              <a:xfrm rot="16200000">
                <a:off x="894420" y="3196247"/>
                <a:ext cx="791468" cy="791277"/>
              </a:xfrm>
              <a:prstGeom prst="arc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GT" dirty="0"/>
              </a:p>
            </p:txBody>
          </p:sp>
          <p:sp>
            <p:nvSpPr>
              <p:cNvPr id="21" name="Arco 20">
                <a:extLst>
                  <a:ext uri="{FF2B5EF4-FFF2-40B4-BE49-F238E27FC236}">
                    <a16:creationId xmlns:a16="http://schemas.microsoft.com/office/drawing/2014/main" id="{7AD703F3-DC2F-4C86-A71E-B1B0FD155454}"/>
                  </a:ext>
                </a:extLst>
              </p:cNvPr>
              <p:cNvSpPr/>
              <p:nvPr/>
            </p:nvSpPr>
            <p:spPr>
              <a:xfrm rot="10800000">
                <a:off x="894516" y="4430282"/>
                <a:ext cx="791277" cy="791469"/>
              </a:xfrm>
              <a:prstGeom prst="arc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GT" dirty="0"/>
              </a:p>
            </p:txBody>
          </p:sp>
          <p:cxnSp>
            <p:nvCxnSpPr>
              <p:cNvPr id="22" name="Conector recto 21">
                <a:extLst>
                  <a:ext uri="{FF2B5EF4-FFF2-40B4-BE49-F238E27FC236}">
                    <a16:creationId xmlns:a16="http://schemas.microsoft.com/office/drawing/2014/main" id="{289CA83A-CF47-4C05-9E57-75E2224D9EBF}"/>
                  </a:ext>
                </a:extLst>
              </p:cNvPr>
              <p:cNvCxnSpPr>
                <a:cxnSpLocks/>
                <a:stCxn id="20" idx="0"/>
                <a:endCxn id="21" idx="2"/>
              </p:cNvCxnSpPr>
              <p:nvPr/>
            </p:nvCxnSpPr>
            <p:spPr>
              <a:xfrm>
                <a:off x="894516" y="3592586"/>
                <a:ext cx="0" cy="123273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3 CuadroTexto">
            <a:extLst>
              <a:ext uri="{FF2B5EF4-FFF2-40B4-BE49-F238E27FC236}">
                <a16:creationId xmlns:a16="http://schemas.microsoft.com/office/drawing/2014/main" id="{ED973EB8-7787-48F5-9B13-BEDA6A87B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575" y="476250"/>
            <a:ext cx="70469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3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Bonos de carbono</a:t>
            </a:r>
          </a:p>
        </p:txBody>
      </p:sp>
      <p:sp>
        <p:nvSpPr>
          <p:cNvPr id="82947" name="CuadroTexto 4">
            <a:extLst>
              <a:ext uri="{FF2B5EF4-FFF2-40B4-BE49-F238E27FC236}">
                <a16:creationId xmlns:a16="http://schemas.microsoft.com/office/drawing/2014/main" id="{CC2DC366-5C03-45AC-ACA2-7B81E5D0F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00" y="1412875"/>
            <a:ext cx="70469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s-ES_tradnl" altLang="en-US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MINFIN  viene trabajando con el CONAP, INAB, MAGA y MARN </a:t>
            </a:r>
            <a:r>
              <a:rPr lang="es-ES_tradnl" altLang="en-US" sz="2000">
                <a:latin typeface="Arial" panose="020B0604020202020204" pitchFamily="34" charset="0"/>
                <a:cs typeface="Arial" panose="020B0604020202020204" pitchFamily="34" charset="0"/>
              </a:rPr>
              <a:t>la plataforma para  vender bonos de carbono al  Fondo Cooperativo para el Carbono de los Bosques (FCPF), </a:t>
            </a:r>
            <a:r>
              <a:rPr lang="es-ES_tradnl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una alianza global, que apoya la reducción de emisiones causadas por la deforestación y la degradación forestal, el manejo sostenible de los bosques, la conservación de los inventarios de carbono forestal y el incremento de dichos inventarios (REDD+). </a:t>
            </a:r>
            <a:endParaRPr lang="es-GT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es-GT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s-ES_tradnl" altLang="en-US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 26 de abril de 2017, el MINFIN y el Banco Mundial </a:t>
            </a:r>
            <a:r>
              <a:rPr lang="es-ES_tradnl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firmaron la Carta de Intención (LOI) que permite impulsar el citado programa.  Actualmente se encuentran equipos de las cuatro instituciones y los implementadores preparando los documentos respectivos</a:t>
            </a:r>
          </a:p>
          <a:p>
            <a:endParaRPr lang="es-GT" alt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ángulo 3">
            <a:extLst>
              <a:ext uri="{FF2B5EF4-FFF2-40B4-BE49-F238E27FC236}">
                <a16:creationId xmlns:a16="http://schemas.microsoft.com/office/drawing/2014/main" id="{A039E546-D97C-4BF2-AF18-0552FB06A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33375"/>
            <a:ext cx="597535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6446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6446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6446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6446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6446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44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ct val="35000"/>
              </a:spcAft>
            </a:pPr>
            <a:r>
              <a:rPr lang="en-US" altLang="en-US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Criff – The caribbean catastrophe risk insurance facility</a:t>
            </a:r>
            <a:endParaRPr lang="es-GT" altLang="en-US" sz="3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1" name="CuadroTexto 4">
            <a:extLst>
              <a:ext uri="{FF2B5EF4-FFF2-40B4-BE49-F238E27FC236}">
                <a16:creationId xmlns:a16="http://schemas.microsoft.com/office/drawing/2014/main" id="{C6A3749A-EA4D-49CD-97E2-BEAD2DFEC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3" y="2079625"/>
            <a:ext cx="76327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CCRIF brinda liquidez inmediata en caso de eventos de gran magnitud y es una manera eficiente de cubrir los gastos asociados a la fase de emergencia sin comprometer la sostenibilidad de las finanzas públicas</a:t>
            </a:r>
            <a:r>
              <a:rPr lang="es-GT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MX" alt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Dicho ente</a:t>
            </a:r>
            <a:r>
              <a:rPr lang="es-GT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ofrece seguros paramétricos diseñados para limitar el impacto financiero de devastadores huracanes, terremotos y lluvias extremas que afectan a gobiernos caribeños, asimismo ofrece a  los países centroamericanos, cobertura contra terremotos y ciclones</a:t>
            </a:r>
            <a:endParaRPr lang="es-MX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altLang="en-US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Ministerio de Finanzas Públicas ha incluido en el Proyecto de Presupuesto para el año 2019 un artículo que viabilice la suscripción de pólizas con el CRIFF y le asigna 20 millones de quetzales.</a:t>
            </a:r>
          </a:p>
          <a:p>
            <a:endParaRPr lang="es-MX" altLang="en-US" b="1">
              <a:solidFill>
                <a:srgbClr val="000000"/>
              </a:solidFill>
            </a:endParaRPr>
          </a:p>
          <a:p>
            <a:endParaRPr lang="es-MX" altLang="en-US">
              <a:solidFill>
                <a:srgbClr val="000000"/>
              </a:solidFill>
            </a:endParaRPr>
          </a:p>
          <a:p>
            <a:endParaRPr lang="es-GT" altLang="en-US">
              <a:solidFill>
                <a:srgbClr val="000000"/>
              </a:solidFill>
            </a:endParaRPr>
          </a:p>
          <a:p>
            <a:endParaRPr lang="es-GT" alt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Título">
            <a:extLst>
              <a:ext uri="{FF2B5EF4-FFF2-40B4-BE49-F238E27FC236}">
                <a16:creationId xmlns:a16="http://schemas.microsoft.com/office/drawing/2014/main" id="{A87C5056-2167-4212-8C57-4C67BA9FDE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84188"/>
            <a:ext cx="8074025" cy="635000"/>
          </a:xfrm>
        </p:spPr>
        <p:txBody>
          <a:bodyPr/>
          <a:lstStyle/>
          <a:p>
            <a:pPr eaLnBrk="1" hangingPunct="1"/>
            <a:r>
              <a:rPr lang="es-GT" altLang="es-GT" sz="3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Proyecto coherente</a:t>
            </a:r>
          </a:p>
        </p:txBody>
      </p:sp>
      <p:sp>
        <p:nvSpPr>
          <p:cNvPr id="84995" name="2 Marcador de contenido">
            <a:extLst>
              <a:ext uri="{FF2B5EF4-FFF2-40B4-BE49-F238E27FC236}">
                <a16:creationId xmlns:a16="http://schemas.microsoft.com/office/drawing/2014/main" id="{A86F16E4-E53C-4EC1-A6C2-8DBC3C3912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65238" y="1363663"/>
            <a:ext cx="6480175" cy="1065212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GT" altLang="es-GT" sz="2400" b="1">
                <a:latin typeface="Arial" panose="020B0604020202020204" pitchFamily="34" charset="0"/>
                <a:cs typeface="Arial" panose="020B0604020202020204" pitchFamily="34" charset="0"/>
              </a:rPr>
              <a:t>El Proyecto de Presupuesto 2019 fue elaborado bajo lineamientos de prudencia económica y fiscal.</a:t>
            </a:r>
            <a:endParaRPr lang="es-GT" altLang="es-GT" sz="24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996" name="CuadroTexto 1">
            <a:extLst>
              <a:ext uri="{FF2B5EF4-FFF2-40B4-BE49-F238E27FC236}">
                <a16:creationId xmlns:a16="http://schemas.microsoft.com/office/drawing/2014/main" id="{9BAC93B7-0872-4972-9283-58651ED13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3568700"/>
            <a:ext cx="18669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4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10.7%</a:t>
            </a:r>
            <a:endParaRPr lang="es-GT" altLang="es-GT" sz="4000"/>
          </a:p>
        </p:txBody>
      </p:sp>
      <p:sp>
        <p:nvSpPr>
          <p:cNvPr id="84997" name="CuadroTexto 3">
            <a:extLst>
              <a:ext uri="{FF2B5EF4-FFF2-40B4-BE49-F238E27FC236}">
                <a16:creationId xmlns:a16="http://schemas.microsoft.com/office/drawing/2014/main" id="{7208C531-CFA6-4E93-A057-454F78AAA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25" y="422910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del PIB.</a:t>
            </a:r>
            <a:endParaRPr lang="es-GT" altLang="es-GT" sz="2400"/>
          </a:p>
        </p:txBody>
      </p:sp>
      <p:sp>
        <p:nvSpPr>
          <p:cNvPr id="84998" name="2 Marcador de contenido">
            <a:extLst>
              <a:ext uri="{FF2B5EF4-FFF2-40B4-BE49-F238E27FC236}">
                <a16:creationId xmlns:a16="http://schemas.microsoft.com/office/drawing/2014/main" id="{0B8B1A31-E6C6-4A23-BCCA-77EC2B3954FE}"/>
              </a:ext>
            </a:extLst>
          </p:cNvPr>
          <p:cNvSpPr txBox="1">
            <a:spLocks/>
          </p:cNvSpPr>
          <p:nvPr/>
        </p:nvSpPr>
        <p:spPr bwMode="auto">
          <a:xfrm>
            <a:off x="1584325" y="4846638"/>
            <a:ext cx="584200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Los gastos totales sin incluir el pago de amortización equivaldrían al </a:t>
            </a:r>
            <a:r>
              <a:rPr lang="es-GT" altLang="es-GT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13.3%</a:t>
            </a:r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del PIB, que da como resultado un déficit fiscal de </a:t>
            </a:r>
            <a:r>
              <a:rPr lang="es-GT" altLang="es-GT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2.5%.</a:t>
            </a:r>
          </a:p>
        </p:txBody>
      </p:sp>
      <p:sp>
        <p:nvSpPr>
          <p:cNvPr id="84999" name="CuadroTexto 4">
            <a:extLst>
              <a:ext uri="{FF2B5EF4-FFF2-40B4-BE49-F238E27FC236}">
                <a16:creationId xmlns:a16="http://schemas.microsoft.com/office/drawing/2014/main" id="{68764C9E-2196-4CAD-82D5-82CAFC0AA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2755900"/>
            <a:ext cx="39560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s-GT" sz="2400">
                <a:latin typeface="Arial" panose="020B0604020202020204" pitchFamily="34" charset="0"/>
                <a:cs typeface="Arial" panose="020B0604020202020204" pitchFamily="34" charset="0"/>
              </a:rPr>
              <a:t>Prevé que los ingresos totales representarán el</a:t>
            </a:r>
            <a:endParaRPr lang="es-GT" altLang="es-GT" sz="24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GT" altLang="es-GT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Título">
            <a:extLst>
              <a:ext uri="{FF2B5EF4-FFF2-40B4-BE49-F238E27FC236}">
                <a16:creationId xmlns:a16="http://schemas.microsoft.com/office/drawing/2014/main" id="{D0FDB305-9D6E-4645-AAC0-A97AC697A1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57213"/>
            <a:ext cx="8229600" cy="1143000"/>
          </a:xfrm>
        </p:spPr>
        <p:txBody>
          <a:bodyPr/>
          <a:lstStyle/>
          <a:p>
            <a:pPr eaLnBrk="1" hangingPunct="1"/>
            <a:r>
              <a:rPr lang="es-GT" altLang="es-GT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de egresos por entidad</a:t>
            </a:r>
            <a:br>
              <a:rPr lang="es-GT" altLang="es-GT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altLang="es-GT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recomendado 2019-2023</a:t>
            </a:r>
            <a:br>
              <a:rPr lang="es-GT" altLang="es-GT" sz="20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GT" altLang="es-GT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GT" altLang="es-GT" sz="1600" b="1">
                <a:latin typeface="Arial" panose="020B0604020202020204" pitchFamily="34" charset="0"/>
                <a:cs typeface="Arial" panose="020B0604020202020204" pitchFamily="34" charset="0"/>
              </a:rPr>
              <a:t>(Montos en Millones de Quetzales)</a:t>
            </a:r>
            <a:br>
              <a:rPr lang="es-GT" altLang="es-GT" sz="1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GT" altLang="es-G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7 Marcador de contenido">
            <a:extLst>
              <a:ext uri="{FF2B5EF4-FFF2-40B4-BE49-F238E27FC236}">
                <a16:creationId xmlns:a16="http://schemas.microsoft.com/office/drawing/2014/main" id="{285D150F-BC80-4C82-A2EB-D4BC57CF3E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0825" y="1700213"/>
          <a:ext cx="8497888" cy="50419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434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99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99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1950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100" b="1" u="none" strike="noStrike" dirty="0">
                          <a:effectLst/>
                        </a:rPr>
                        <a:t>Entidad</a:t>
                      </a:r>
                      <a:endParaRPr lang="es-GT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100" b="1" u="none" strike="noStrike">
                          <a:effectLst/>
                        </a:rPr>
                        <a:t>Presupuesto Recomendado</a:t>
                      </a:r>
                      <a:br>
                        <a:rPr lang="es-GT" sz="1100" b="1" u="none" strike="noStrike">
                          <a:effectLst/>
                        </a:rPr>
                      </a:br>
                      <a:r>
                        <a:rPr lang="es-GT" sz="1100" b="1" u="none" strike="noStrike">
                          <a:effectLst/>
                        </a:rPr>
                        <a:t>2019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100" b="1" u="none" strike="noStrike">
                          <a:effectLst/>
                        </a:rPr>
                        <a:t>Presupuesto Recomendado</a:t>
                      </a:r>
                      <a:br>
                        <a:rPr lang="es-GT" sz="1100" b="1" u="none" strike="noStrike">
                          <a:effectLst/>
                        </a:rPr>
                      </a:br>
                      <a:r>
                        <a:rPr lang="es-GT" sz="1100" b="1" u="none" strike="noStrike">
                          <a:effectLst/>
                        </a:rPr>
                        <a:t>2020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100" b="1" u="none" strike="noStrike">
                          <a:effectLst/>
                        </a:rPr>
                        <a:t>Presupuesto Recomendado</a:t>
                      </a:r>
                      <a:br>
                        <a:rPr lang="es-GT" sz="1100" b="1" u="none" strike="noStrike">
                          <a:effectLst/>
                        </a:rPr>
                      </a:br>
                      <a:r>
                        <a:rPr lang="es-GT" sz="1100" b="1" u="none" strike="noStrike">
                          <a:effectLst/>
                        </a:rPr>
                        <a:t>2021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100" b="1" u="none" strike="noStrike">
                          <a:effectLst/>
                        </a:rPr>
                        <a:t>Presupuesto Recomendado</a:t>
                      </a:r>
                      <a:br>
                        <a:rPr lang="es-GT" sz="1100" b="1" u="none" strike="noStrike">
                          <a:effectLst/>
                        </a:rPr>
                      </a:br>
                      <a:r>
                        <a:rPr lang="es-GT" sz="1100" b="1" u="none" strike="noStrike">
                          <a:effectLst/>
                        </a:rPr>
                        <a:t>2022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100" b="1" u="none" strike="noStrike">
                          <a:effectLst/>
                        </a:rPr>
                        <a:t>Presupuesto Recomendado</a:t>
                      </a:r>
                      <a:br>
                        <a:rPr lang="es-GT" sz="1100" b="1" u="none" strike="noStrike">
                          <a:effectLst/>
                        </a:rPr>
                      </a:br>
                      <a:r>
                        <a:rPr lang="es-GT" sz="1100" b="1" u="none" strike="noStrike">
                          <a:effectLst/>
                        </a:rPr>
                        <a:t>2023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100" b="1" u="none" strike="noStrike">
                          <a:effectLst/>
                        </a:rPr>
                        <a:t>Total Entidades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 dirty="0">
                          <a:effectLst/>
                        </a:rPr>
                        <a:t>89,775,064,000 </a:t>
                      </a:r>
                      <a:endParaRPr lang="es-GT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 dirty="0">
                          <a:effectLst/>
                        </a:rPr>
                        <a:t>95,679,704,000 </a:t>
                      </a:r>
                      <a:endParaRPr lang="es-GT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 dirty="0">
                          <a:effectLst/>
                        </a:rPr>
                        <a:t>101,561,599,000 </a:t>
                      </a:r>
                      <a:endParaRPr lang="es-GT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 dirty="0">
                          <a:effectLst/>
                        </a:rPr>
                        <a:t>109,665,785,000 </a:t>
                      </a:r>
                      <a:endParaRPr lang="es-GT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 dirty="0">
                          <a:effectLst/>
                        </a:rPr>
                        <a:t>118,458,389,000 </a:t>
                      </a:r>
                      <a:endParaRPr lang="es-GT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Presidencia de la República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234,000,000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236,000,000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236,000,000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239,000,000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241,000,000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Ministerio de Relaciones Exteriores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521,004,000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530,897,000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545,795,000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559,689,000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573,584,000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Ministerio de Gobernación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5,639,594,100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6,072,440,250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6,352,921,100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6,755,924,650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7,221,079,350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Ministerio de la Defensa Nacional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2,371,995,000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2,444,241,000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2,524,951,000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2,729,304,000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2,949,847,000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Ministerio de Finanzas Públicas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390,889,000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400,050,000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409,649,000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420,365,000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429,859,000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Ministerio de Educación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16,677,658,425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19,233,064,000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20,916,957,000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22,752,560,000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24,755,056,000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Ministerio de Salud Pública y Asistencia Social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7,849,966,000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8,437,103,000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8,642,566,000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9,032,623,000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9,265,871,000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Ministerio de Trabajo y Previsión Social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709,236,000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670,348,000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676,878,000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683,620,000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690,609,000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Ministerio de Economía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391,868,000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437,724,000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441,979,000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450,232,000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460,986,000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Ministerio de Agricultura, Ganadería y Alimentación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1,370,773,000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1,450,099,000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1,644,617,000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1,847,438,000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1,956,674,000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719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Ministerio de Comunicaciones, Infraestructura y Vivienda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6,581,394,000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6,735,675,000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8,026,257,910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8,677,356,000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8,937,793,000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Ministerio de Energía y Minas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84,992,000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84,297,000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87,558,000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90,831,000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94,111,000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Ministerio de Cultura y Deportes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566,831,000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555,973,000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596,093,000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649,235,000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686,387,000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Secretarías y Otras Dependencias del Ejecutivo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1,568,047,000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1,530,295,000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1,594,722,000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1,633,206,000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1,697,801,000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Ministerio de Ambiente y Recursos Naturales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173,344,000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171,572,000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179,128,000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173,905,000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178,078,000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 dirty="0">
                          <a:effectLst/>
                        </a:rPr>
                        <a:t>Obligaciones del Estado a Cargo del Tesoro</a:t>
                      </a:r>
                      <a:endParaRPr lang="es-GT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29,595,368,575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30,986,406,705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32,897,999,090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35,160,261,044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38,103,781,146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Servicios de la Deuda Pública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13,840,000,000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14,244,217,295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14,252,062,000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16,192,200,956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18,516,090,854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Ministerio de Desarrollo Social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1,088,847,000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1,331,910,000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1,404,939,000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1,483,372,000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1,560,984,000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1486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1" u="none" strike="noStrike">
                          <a:effectLst/>
                        </a:rPr>
                        <a:t>Procuraduría General de la Nación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091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119,256,900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127,391,750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130,526,900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>
                          <a:effectLst/>
                        </a:rPr>
                        <a:t>134,662,350 </a:t>
                      </a:r>
                      <a:endParaRPr lang="es-GT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u="none" strike="noStrike" dirty="0">
                          <a:effectLst/>
                        </a:rPr>
                        <a:t>138,797,650 </a:t>
                      </a:r>
                      <a:endParaRPr lang="es-GT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4" marR="9424" marT="942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3 CuadroTexto">
            <a:extLst>
              <a:ext uri="{FF2B5EF4-FFF2-40B4-BE49-F238E27FC236}">
                <a16:creationId xmlns:a16="http://schemas.microsoft.com/office/drawing/2014/main" id="{ED86C5F1-4073-4EAD-8789-039782221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76250"/>
            <a:ext cx="6515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GT" altLang="es-GT" sz="3000" b="1">
                <a:solidFill>
                  <a:schemeClr val="tx2"/>
                </a:solidFill>
                <a:cs typeface="Times New Roman" panose="02020603050405020304" pitchFamily="18" charset="0"/>
              </a:rPr>
              <a:t>El presupuesto 2019 se recupera</a:t>
            </a:r>
          </a:p>
          <a:p>
            <a:pPr algn="ctr" eaLnBrk="1" hangingPunct="1"/>
            <a:r>
              <a:rPr lang="es-GT" altLang="es-GT" sz="3000" b="1">
                <a:solidFill>
                  <a:schemeClr val="tx2"/>
                </a:solidFill>
                <a:cs typeface="Times New Roman" panose="02020603050405020304" pitchFamily="18" charset="0"/>
              </a:rPr>
              <a:t>en términos nominales y reales </a:t>
            </a:r>
          </a:p>
        </p:txBody>
      </p:sp>
      <p:pic>
        <p:nvPicPr>
          <p:cNvPr id="87043" name="Gráfico 4">
            <a:extLst>
              <a:ext uri="{FF2B5EF4-FFF2-40B4-BE49-F238E27FC236}">
                <a16:creationId xmlns:a16="http://schemas.microsoft.com/office/drawing/2014/main" id="{9C75B764-3A31-4501-B594-6E050A5A39E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638300"/>
            <a:ext cx="87249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3 CuadroTexto">
            <a:extLst>
              <a:ext uri="{FF2B5EF4-FFF2-40B4-BE49-F238E27FC236}">
                <a16:creationId xmlns:a16="http://schemas.microsoft.com/office/drawing/2014/main" id="{27FEEA0D-3A8E-4BA8-BD71-8EEC3C2B3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333375"/>
            <a:ext cx="58324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GT" altLang="en-US" sz="3200" b="1">
                <a:solidFill>
                  <a:schemeClr val="tx2"/>
                </a:solidFill>
                <a:cs typeface="Times New Roman" panose="02020603050405020304" pitchFamily="18" charset="0"/>
              </a:rPr>
              <a:t>La ejecución del 2018 es superior al crecimiento nominal del PIB</a:t>
            </a:r>
          </a:p>
        </p:txBody>
      </p:sp>
      <p:pic>
        <p:nvPicPr>
          <p:cNvPr id="88067" name="Picture 2">
            <a:extLst>
              <a:ext uri="{FF2B5EF4-FFF2-40B4-BE49-F238E27FC236}">
                <a16:creationId xmlns:a16="http://schemas.microsoft.com/office/drawing/2014/main" id="{BBCF51D5-E43E-43AA-A890-FA2BB2DAC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t="21223" r="5292" b="20782"/>
          <a:stretch>
            <a:fillRect/>
          </a:stretch>
        </p:blipFill>
        <p:spPr bwMode="auto">
          <a:xfrm>
            <a:off x="323850" y="1612900"/>
            <a:ext cx="8496300" cy="45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3 CuadroTexto">
            <a:extLst>
              <a:ext uri="{FF2B5EF4-FFF2-40B4-BE49-F238E27FC236}">
                <a16:creationId xmlns:a16="http://schemas.microsoft.com/office/drawing/2014/main" id="{79F6F6CB-77AD-4DBC-9EB2-4CACA341B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620713"/>
            <a:ext cx="3887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GT" alt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Mensajes principales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>
            <a:extLst>
              <a:ext uri="{FF2B5EF4-FFF2-40B4-BE49-F238E27FC236}">
                <a16:creationId xmlns:a16="http://schemas.microsoft.com/office/drawing/2014/main" id="{00AF9D56-12F0-434D-AA82-8F23D5665F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16238" y="2060575"/>
            <a:ext cx="5400675" cy="1439863"/>
          </a:xfrm>
        </p:spPr>
        <p:txBody>
          <a:bodyPr/>
          <a:lstStyle/>
          <a:p>
            <a:pPr algn="r" eaLnBrk="1" hangingPunct="1"/>
            <a:r>
              <a:rPr lang="es-GT" altLang="es-GT" sz="450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PRIORIDADES NACIONALES</a:t>
            </a:r>
          </a:p>
        </p:txBody>
      </p:sp>
      <p:sp>
        <p:nvSpPr>
          <p:cNvPr id="4" name="3 Marcador de texto">
            <a:extLst>
              <a:ext uri="{FF2B5EF4-FFF2-40B4-BE49-F238E27FC236}">
                <a16:creationId xmlns:a16="http://schemas.microsoft.com/office/drawing/2014/main" id="{DFC45837-B952-48F9-8D73-54AB64D67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96413" y="3284538"/>
            <a:ext cx="3600450" cy="4318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GT" dirty="0">
                <a:latin typeface="Arial" panose="020B0604020202020204" pitchFamily="34" charset="0"/>
                <a:cs typeface="Arial" panose="020B0604020202020204" pitchFamily="34" charset="0"/>
              </a:rPr>
              <a:t>Qué sustenta el Plan Ruta País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4845</TotalTime>
  <Words>3481</Words>
  <Application>Microsoft Office PowerPoint</Application>
  <PresentationFormat>Presentación en pantalla (4:3)</PresentationFormat>
  <Paragraphs>774</Paragraphs>
  <Slides>86</Slides>
  <Notes>13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86</vt:i4>
      </vt:variant>
    </vt:vector>
  </HeadingPairs>
  <TitlesOfParts>
    <vt:vector size="94" baseType="lpstr">
      <vt:lpstr>ＭＳ Ｐゴシック</vt:lpstr>
      <vt:lpstr>ＭＳ Ｐゴシック</vt:lpstr>
      <vt:lpstr>Arial</vt:lpstr>
      <vt:lpstr>Arial Bold</vt:lpstr>
      <vt:lpstr>Calibri</vt:lpstr>
      <vt:lpstr>Times New Roman</vt:lpstr>
      <vt:lpstr>Tema de Office</vt:lpstr>
      <vt:lpstr>Gráfico</vt:lpstr>
      <vt:lpstr>Proyecto de Presupuesto General de Ingresos y Egresos del Estado</vt:lpstr>
      <vt:lpstr>Presupuesto General del Estado</vt:lpstr>
      <vt:lpstr>Elaborar el Presupuesto General comprende una serie de etapas:</vt:lpstr>
      <vt:lpstr>Presentación de PowerPoint</vt:lpstr>
      <vt:lpstr>Presentación de PowerPoint</vt:lpstr>
      <vt:lpstr>Plan Ruta país</vt:lpstr>
      <vt:lpstr>Formulación Presupuestaria Multianual 2019-2023 Ruta País</vt:lpstr>
      <vt:lpstr>Se fortalece la Gestión por Resultados</vt:lpstr>
      <vt:lpstr>PRIORIDADES NACIONALES</vt:lpstr>
      <vt:lpstr>Prioridades Nacionales</vt:lpstr>
      <vt:lpstr>Prioridades Nacionales</vt:lpstr>
      <vt:lpstr>Las 10 Prioridades Nacionales</vt:lpstr>
      <vt:lpstr>Participación de sectores SOCIALES</vt:lpstr>
      <vt:lpstr>Sectores Sociales participan en la Formulación Presupuestaria</vt:lpstr>
      <vt:lpstr>Las Mesas Técnicas desarrolladas para 2019, tenían varios objetivos:</vt:lpstr>
      <vt:lpstr>Las Mesas Técnicas y los Talleres de Presupuesto Abierto se convirtieron en:</vt:lpstr>
      <vt:lpstr>Talleres de Presupuesto Abierto </vt:lpstr>
      <vt:lpstr>Presentación de PowerPoint</vt:lpstr>
      <vt:lpstr>Escenario Externo</vt:lpstr>
      <vt:lpstr>Presentación de PowerPoint</vt:lpstr>
      <vt:lpstr>Presentación de PowerPoint</vt:lpstr>
      <vt:lpstr>Presentación de PowerPoint</vt:lpstr>
      <vt:lpstr>El FMI y Banco Mundial  concuerdan con las estimaciones de crecimiento en  Guatemala</vt:lpstr>
      <vt:lpstr>Presentación de PowerPoint</vt:lpstr>
      <vt:lpstr>Definir el Presupuesto</vt:lpstr>
      <vt:lpstr>Ingresos tributarios</vt:lpstr>
      <vt:lpstr>Ingresos totales</vt:lpstr>
      <vt:lpstr>Estructura de Ingresos Totales</vt:lpstr>
      <vt:lpstr>Presentación de PowerPoint</vt:lpstr>
      <vt:lpstr>Compromisos de gasto</vt:lpstr>
      <vt:lpstr>Variación principales rubros 2018-2019</vt:lpstr>
      <vt:lpstr>Presentación de PowerPoint</vt:lpstr>
      <vt:lpstr>Presentación de PowerPoint</vt:lpstr>
      <vt:lpstr>Presentación de PowerPoint</vt:lpstr>
      <vt:lpstr>Presentación de PowerPoint</vt:lpstr>
      <vt:lpstr> Ministerio de Salud </vt:lpstr>
      <vt:lpstr>Presentación de PowerPoint</vt:lpstr>
      <vt:lpstr>Presentación de PowerPoint</vt:lpstr>
      <vt:lpstr>Presentación de PowerPoint</vt:lpstr>
      <vt:lpstr>Reactivación económica</vt:lpstr>
      <vt:lpstr>Presentación de PowerPoint</vt:lpstr>
      <vt:lpstr>Presentación de PowerPoint</vt:lpstr>
      <vt:lpstr>Plan de inversión</vt:lpstr>
      <vt:lpstr>Presentación de PowerPoint</vt:lpstr>
      <vt:lpstr>Plan de inversión</vt:lpstr>
      <vt:lpstr>Presentación de PowerPoint</vt:lpstr>
      <vt:lpstr>Distribución de obras físicas Ministerios de Estado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Ministerio de Comunicaciones</vt:lpstr>
      <vt:lpstr>Presentación de PowerPoint</vt:lpstr>
      <vt:lpstr>Presentación de PowerPoint</vt:lpstr>
      <vt:lpstr>Presentación de PowerPoint</vt:lpstr>
      <vt:lpstr>Presentación de PowerPoint</vt:lpstr>
      <vt:lpstr>Tribunal Supremo Electoral</vt:lpstr>
      <vt:lpstr>Tribunal Supremo Electoral</vt:lpstr>
      <vt:lpstr>Tribunal Supremo Electoral Resumen Costo Procesos Eleccionarios y Consultivos</vt:lpstr>
      <vt:lpstr>Secretarías y otras Dependencias del Ejecutivo</vt:lpstr>
      <vt:lpstr>Secretarías y otras dependencias del Ejecutivo</vt:lpstr>
      <vt:lpstr>Distribución por tipo de gasto</vt:lpstr>
      <vt:lpstr>Gastos en Inversión</vt:lpstr>
      <vt:lpstr>Normas de gasto especiales</vt:lpstr>
      <vt:lpstr>Normas de gasto especiales</vt:lpstr>
      <vt:lpstr>Normas de gasto especiales</vt:lpstr>
      <vt:lpstr>Normas de gasto especiales</vt:lpstr>
      <vt:lpstr>la deuda pública</vt:lpstr>
      <vt:lpstr>Deuda Pública</vt:lpstr>
      <vt:lpstr>Deuda Pública</vt:lpstr>
      <vt:lpstr>Deuda Pública</vt:lpstr>
      <vt:lpstr>Intereses del servicio de la deuda pública  sobre los ingresos tributarios del gobierno (en porcentajes)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 Proyecto coherente</vt:lpstr>
      <vt:lpstr>Presupuesto de egresos por entidad presupuesto recomendado 2019-2023  (Montos en Millones de Quetzales)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Presupuesto General de Ingresos y Egresos del Estado</dc:title>
  <dc:creator>Administrador</dc:creator>
  <cp:lastModifiedBy>Myriam Adelaida Galvez García</cp:lastModifiedBy>
  <cp:revision>682</cp:revision>
  <dcterms:created xsi:type="dcterms:W3CDTF">2018-08-13T18:50:06Z</dcterms:created>
  <dcterms:modified xsi:type="dcterms:W3CDTF">2018-09-10T14:46:57Z</dcterms:modified>
</cp:coreProperties>
</file>